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79" r:id="rId2"/>
    <p:sldId id="335" r:id="rId3"/>
    <p:sldId id="797" r:id="rId4"/>
    <p:sldId id="368" r:id="rId5"/>
    <p:sldId id="887" r:id="rId6"/>
    <p:sldId id="876" r:id="rId7"/>
    <p:sldId id="798" r:id="rId8"/>
    <p:sldId id="725" r:id="rId9"/>
    <p:sldId id="723" r:id="rId10"/>
    <p:sldId id="724" r:id="rId11"/>
    <p:sldId id="722" r:id="rId12"/>
    <p:sldId id="726" r:id="rId13"/>
    <p:sldId id="879" r:id="rId14"/>
    <p:sldId id="734" r:id="rId15"/>
    <p:sldId id="735" r:id="rId16"/>
    <p:sldId id="727" r:id="rId17"/>
    <p:sldId id="789" r:id="rId18"/>
    <p:sldId id="790" r:id="rId19"/>
    <p:sldId id="791" r:id="rId20"/>
    <p:sldId id="793" r:id="rId21"/>
    <p:sldId id="557" r:id="rId22"/>
    <p:sldId id="728" r:id="rId23"/>
    <p:sldId id="730" r:id="rId24"/>
    <p:sldId id="737" r:id="rId25"/>
    <p:sldId id="738" r:id="rId26"/>
    <p:sldId id="739" r:id="rId27"/>
    <p:sldId id="731" r:id="rId28"/>
    <p:sldId id="732" r:id="rId29"/>
    <p:sldId id="733" r:id="rId30"/>
    <p:sldId id="742" r:id="rId31"/>
    <p:sldId id="741" r:id="rId32"/>
    <p:sldId id="743" r:id="rId33"/>
    <p:sldId id="740" r:id="rId34"/>
    <p:sldId id="747" r:id="rId35"/>
    <p:sldId id="749" r:id="rId36"/>
    <p:sldId id="750" r:id="rId37"/>
    <p:sldId id="736" r:id="rId38"/>
    <p:sldId id="751" r:id="rId39"/>
    <p:sldId id="881" r:id="rId40"/>
    <p:sldId id="882" r:id="rId41"/>
    <p:sldId id="883" r:id="rId42"/>
    <p:sldId id="884" r:id="rId43"/>
    <p:sldId id="885" r:id="rId44"/>
    <p:sldId id="886" r:id="rId45"/>
    <p:sldId id="754" r:id="rId46"/>
    <p:sldId id="752" r:id="rId47"/>
    <p:sldId id="755" r:id="rId48"/>
    <p:sldId id="753" r:id="rId49"/>
    <p:sldId id="877" r:id="rId50"/>
    <p:sldId id="759" r:id="rId51"/>
    <p:sldId id="756" r:id="rId52"/>
    <p:sldId id="758" r:id="rId53"/>
    <p:sldId id="888" r:id="rId54"/>
    <p:sldId id="760" r:id="rId55"/>
    <p:sldId id="878" r:id="rId56"/>
    <p:sldId id="880" r:id="rId57"/>
    <p:sldId id="762" r:id="rId58"/>
    <p:sldId id="764" r:id="rId59"/>
    <p:sldId id="763" r:id="rId60"/>
    <p:sldId id="765" r:id="rId61"/>
    <p:sldId id="794" r:id="rId62"/>
    <p:sldId id="795" r:id="rId63"/>
    <p:sldId id="796" r:id="rId64"/>
  </p:sldIdLst>
  <p:sldSz cx="12192000" cy="6858000"/>
  <p:notesSz cx="7099300" cy="10234613"/>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FFFFFF"/>
    <a:srgbClr val="00FFFF"/>
    <a:srgbClr val="FF5050"/>
    <a:srgbClr val="367376"/>
    <a:srgbClr val="FF7A00"/>
    <a:srgbClr val="F0F7EB"/>
    <a:srgbClr val="DFEFD4"/>
    <a:srgbClr val="006F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3668" autoAdjust="0"/>
  </p:normalViewPr>
  <p:slideViewPr>
    <p:cSldViewPr>
      <p:cViewPr varScale="1">
        <p:scale>
          <a:sx n="108" d="100"/>
          <a:sy n="108" d="100"/>
        </p:scale>
        <p:origin x="426" y="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2" d="100"/>
          <a:sy n="62" d="100"/>
        </p:scale>
        <p:origin x="-3187" y="-106"/>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 Id="rId4" Type="http://schemas.openxmlformats.org/officeDocument/2006/relationships/image" Target="../media/image1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5" Type="http://schemas.openxmlformats.org/officeDocument/2006/relationships/image" Target="../media/image41.wmf"/><Relationship Id="rId4"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4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672" cy="511054"/>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4021088" y="0"/>
            <a:ext cx="3076672" cy="511054"/>
          </a:xfrm>
          <a:prstGeom prst="rect">
            <a:avLst/>
          </a:prstGeom>
        </p:spPr>
        <p:txBody>
          <a:bodyPr vert="horz" lIns="91440" tIns="45720" rIns="91440" bIns="45720" rtlCol="0"/>
          <a:lstStyle>
            <a:lvl1pPr algn="r">
              <a:defRPr sz="1200">
                <a:latin typeface="Arial" charset="0"/>
              </a:defRPr>
            </a:lvl1pPr>
          </a:lstStyle>
          <a:p>
            <a:pPr>
              <a:defRPr/>
            </a:pPr>
            <a:fld id="{CB6546D7-55A0-4F6B-B749-794C1FA7637D}" type="datetimeFigureOut">
              <a:rPr lang="zh-CN" altLang="en-US"/>
              <a:pPr>
                <a:defRPr/>
              </a:pPr>
              <a:t>2024/5/11</a:t>
            </a:fld>
            <a:endParaRPr lang="zh-CN" altLang="en-US"/>
          </a:p>
        </p:txBody>
      </p:sp>
      <p:sp>
        <p:nvSpPr>
          <p:cNvPr id="4" name="页脚占位符 3"/>
          <p:cNvSpPr>
            <a:spLocks noGrp="1"/>
          </p:cNvSpPr>
          <p:nvPr>
            <p:ph type="ftr" sz="quarter" idx="2"/>
          </p:nvPr>
        </p:nvSpPr>
        <p:spPr>
          <a:xfrm>
            <a:off x="0" y="9721868"/>
            <a:ext cx="3076672" cy="511054"/>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4021088" y="9721868"/>
            <a:ext cx="3076672" cy="511054"/>
          </a:xfrm>
          <a:prstGeom prst="rect">
            <a:avLst/>
          </a:prstGeom>
        </p:spPr>
        <p:txBody>
          <a:bodyPr vert="horz" lIns="91440" tIns="45720" rIns="91440" bIns="45720" rtlCol="0" anchor="b"/>
          <a:lstStyle>
            <a:lvl1pPr algn="r">
              <a:defRPr sz="1200">
                <a:latin typeface="Arial" charset="0"/>
              </a:defRPr>
            </a:lvl1pPr>
          </a:lstStyle>
          <a:p>
            <a:pPr>
              <a:defRPr/>
            </a:pPr>
            <a:fld id="{6B24D7E3-83D9-45BB-8074-07FABBCF58D9}" type="slidenum">
              <a:rPr lang="zh-CN" altLang="en-US"/>
              <a:pPr>
                <a:defRPr/>
              </a:pPr>
              <a:t>‹#›</a:t>
            </a:fld>
            <a:endParaRPr lang="zh-CN" altLang="en-US"/>
          </a:p>
        </p:txBody>
      </p:sp>
    </p:spTree>
    <p:extLst>
      <p:ext uri="{BB962C8B-B14F-4D97-AF65-F5344CB8AC3E}">
        <p14:creationId xmlns:p14="http://schemas.microsoft.com/office/powerpoint/2010/main" val="22669853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672" cy="511054"/>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idx="1"/>
          </p:nvPr>
        </p:nvSpPr>
        <p:spPr>
          <a:xfrm>
            <a:off x="4021088" y="0"/>
            <a:ext cx="3076672" cy="511054"/>
          </a:xfrm>
          <a:prstGeom prst="rect">
            <a:avLst/>
          </a:prstGeom>
        </p:spPr>
        <p:txBody>
          <a:bodyPr vert="horz" lIns="91440" tIns="45720" rIns="91440" bIns="45720" rtlCol="0"/>
          <a:lstStyle>
            <a:lvl1pPr algn="r">
              <a:defRPr sz="1200">
                <a:latin typeface="Arial" charset="0"/>
              </a:defRPr>
            </a:lvl1pPr>
          </a:lstStyle>
          <a:p>
            <a:pPr>
              <a:defRPr/>
            </a:pPr>
            <a:fld id="{E21E670D-491D-4C99-822F-11ABADEE1618}" type="datetimeFigureOut">
              <a:rPr lang="zh-CN" altLang="en-US"/>
              <a:pPr>
                <a:defRPr/>
              </a:pPr>
              <a:t>2024/5/11</a:t>
            </a:fld>
            <a:endParaRPr lang="zh-CN" altLang="en-US"/>
          </a:p>
        </p:txBody>
      </p:sp>
      <p:sp>
        <p:nvSpPr>
          <p:cNvPr id="4" name="幻灯片图像占位符 3"/>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710239" y="4861781"/>
            <a:ext cx="5678824" cy="460456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721868"/>
            <a:ext cx="3076672" cy="511054"/>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4021088" y="9721868"/>
            <a:ext cx="3076672" cy="511054"/>
          </a:xfrm>
          <a:prstGeom prst="rect">
            <a:avLst/>
          </a:prstGeom>
        </p:spPr>
        <p:txBody>
          <a:bodyPr vert="horz" lIns="91440" tIns="45720" rIns="91440" bIns="45720" rtlCol="0" anchor="b"/>
          <a:lstStyle>
            <a:lvl1pPr algn="r">
              <a:defRPr sz="1200">
                <a:latin typeface="Arial" charset="0"/>
              </a:defRPr>
            </a:lvl1pPr>
          </a:lstStyle>
          <a:p>
            <a:pPr>
              <a:defRPr/>
            </a:pPr>
            <a:fld id="{064F8E74-9C04-43EC-B268-D3C0C73A25C8}" type="slidenum">
              <a:rPr lang="zh-CN" altLang="en-US"/>
              <a:pPr>
                <a:defRPr/>
              </a:pPr>
              <a:t>‹#›</a:t>
            </a:fld>
            <a:endParaRPr lang="zh-CN" altLang="en-US"/>
          </a:p>
        </p:txBody>
      </p:sp>
    </p:spTree>
    <p:extLst>
      <p:ext uri="{BB962C8B-B14F-4D97-AF65-F5344CB8AC3E}">
        <p14:creationId xmlns:p14="http://schemas.microsoft.com/office/powerpoint/2010/main" val="40811230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8350"/>
            <a:ext cx="6823075" cy="3838575"/>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064F8E74-9C04-43EC-B268-D3C0C73A25C8}" type="slidenum">
              <a:rPr lang="zh-CN" altLang="en-US" smtClean="0"/>
              <a:pPr>
                <a:defRPr/>
              </a:pPr>
              <a:t>1</a:t>
            </a:fld>
            <a:endParaRPr lang="zh-CN" altLang="en-US"/>
          </a:p>
        </p:txBody>
      </p:sp>
    </p:spTree>
    <p:extLst>
      <p:ext uri="{BB962C8B-B14F-4D97-AF65-F5344CB8AC3E}">
        <p14:creationId xmlns:p14="http://schemas.microsoft.com/office/powerpoint/2010/main" val="4020081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8350"/>
            <a:ext cx="6823075" cy="3838575"/>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2021</a:t>
            </a:r>
            <a:r>
              <a:rPr lang="zh-CN" altLang="en-US" dirty="0"/>
              <a:t>学生自学了解</a:t>
            </a:r>
          </a:p>
        </p:txBody>
      </p:sp>
      <p:sp>
        <p:nvSpPr>
          <p:cNvPr id="4" name="灯片编号占位符 3"/>
          <p:cNvSpPr>
            <a:spLocks noGrp="1"/>
          </p:cNvSpPr>
          <p:nvPr>
            <p:ph type="sldNum" sz="quarter" idx="10"/>
          </p:nvPr>
        </p:nvSpPr>
        <p:spPr/>
        <p:txBody>
          <a:bodyPr/>
          <a:lstStyle/>
          <a:p>
            <a:pPr>
              <a:defRPr/>
            </a:pPr>
            <a:fld id="{064F8E74-9C04-43EC-B268-D3C0C73A25C8}" type="slidenum">
              <a:rPr lang="zh-CN" altLang="en-US" smtClean="0"/>
              <a:pPr>
                <a:defRPr/>
              </a:pPr>
              <a:t>59</a:t>
            </a:fld>
            <a:endParaRPr lang="zh-CN" altLang="en-US"/>
          </a:p>
        </p:txBody>
      </p:sp>
    </p:spTree>
    <p:extLst>
      <p:ext uri="{BB962C8B-B14F-4D97-AF65-F5344CB8AC3E}">
        <p14:creationId xmlns:p14="http://schemas.microsoft.com/office/powerpoint/2010/main" val="347774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8350"/>
            <a:ext cx="6823075" cy="3838575"/>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2021</a:t>
            </a:r>
            <a:r>
              <a:rPr lang="zh-CN" altLang="en-US" dirty="0"/>
              <a:t>学生自学了解</a:t>
            </a:r>
          </a:p>
          <a:p>
            <a:endParaRPr lang="zh-CN" altLang="en-US" dirty="0"/>
          </a:p>
        </p:txBody>
      </p:sp>
      <p:sp>
        <p:nvSpPr>
          <p:cNvPr id="4" name="灯片编号占位符 3"/>
          <p:cNvSpPr>
            <a:spLocks noGrp="1"/>
          </p:cNvSpPr>
          <p:nvPr>
            <p:ph type="sldNum" sz="quarter" idx="10"/>
          </p:nvPr>
        </p:nvSpPr>
        <p:spPr/>
        <p:txBody>
          <a:bodyPr/>
          <a:lstStyle/>
          <a:p>
            <a:pPr>
              <a:defRPr/>
            </a:pPr>
            <a:fld id="{064F8E74-9C04-43EC-B268-D3C0C73A25C8}" type="slidenum">
              <a:rPr lang="zh-CN" altLang="en-US" smtClean="0"/>
              <a:pPr>
                <a:defRPr/>
              </a:pPr>
              <a:t>60</a:t>
            </a:fld>
            <a:endParaRPr lang="zh-CN" altLang="en-US"/>
          </a:p>
        </p:txBody>
      </p:sp>
    </p:spTree>
    <p:extLst>
      <p:ext uri="{BB962C8B-B14F-4D97-AF65-F5344CB8AC3E}">
        <p14:creationId xmlns:p14="http://schemas.microsoft.com/office/powerpoint/2010/main" val="274596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8350"/>
            <a:ext cx="6823075" cy="3838575"/>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2021</a:t>
            </a:r>
            <a:r>
              <a:rPr lang="zh-CN" altLang="en-US" dirty="0"/>
              <a:t>学生自学了解</a:t>
            </a:r>
          </a:p>
          <a:p>
            <a:endParaRPr lang="zh-CN" altLang="en-US" dirty="0"/>
          </a:p>
        </p:txBody>
      </p:sp>
      <p:sp>
        <p:nvSpPr>
          <p:cNvPr id="4" name="灯片编号占位符 3"/>
          <p:cNvSpPr>
            <a:spLocks noGrp="1"/>
          </p:cNvSpPr>
          <p:nvPr>
            <p:ph type="sldNum" sz="quarter" idx="10"/>
          </p:nvPr>
        </p:nvSpPr>
        <p:spPr/>
        <p:txBody>
          <a:bodyPr/>
          <a:lstStyle/>
          <a:p>
            <a:pPr>
              <a:defRPr/>
            </a:pPr>
            <a:fld id="{064F8E74-9C04-43EC-B268-D3C0C73A25C8}" type="slidenum">
              <a:rPr lang="zh-CN" altLang="en-US" smtClean="0"/>
              <a:pPr>
                <a:defRPr/>
              </a:pPr>
              <a:t>61</a:t>
            </a:fld>
            <a:endParaRPr lang="zh-CN" altLang="en-US"/>
          </a:p>
        </p:txBody>
      </p:sp>
    </p:spTree>
    <p:extLst>
      <p:ext uri="{BB962C8B-B14F-4D97-AF65-F5344CB8AC3E}">
        <p14:creationId xmlns:p14="http://schemas.microsoft.com/office/powerpoint/2010/main" val="2545832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8350"/>
            <a:ext cx="6823075" cy="3838575"/>
          </a:xfrm>
        </p:spPr>
      </p:sp>
      <p:sp>
        <p:nvSpPr>
          <p:cNvPr id="3" name="备注占位符 2"/>
          <p:cNvSpPr>
            <a:spLocks noGrp="1"/>
          </p:cNvSpPr>
          <p:nvPr>
            <p:ph type="body" idx="1"/>
          </p:nvPr>
        </p:nvSpPr>
        <p:spPr/>
        <p:txBody>
          <a:bodyPr/>
          <a:lstStyle/>
          <a:p>
            <a:r>
              <a:rPr lang="en-US" altLang="zh-CN" dirty="0"/>
              <a:t>2021</a:t>
            </a:r>
            <a:r>
              <a:rPr lang="zh-CN" altLang="en-US" dirty="0"/>
              <a:t>学生自学了解</a:t>
            </a:r>
          </a:p>
          <a:p>
            <a:endParaRPr lang="zh-CN" altLang="en-US" dirty="0"/>
          </a:p>
        </p:txBody>
      </p:sp>
      <p:sp>
        <p:nvSpPr>
          <p:cNvPr id="4" name="灯片编号占位符 3"/>
          <p:cNvSpPr>
            <a:spLocks noGrp="1"/>
          </p:cNvSpPr>
          <p:nvPr>
            <p:ph type="sldNum" sz="quarter" idx="10"/>
          </p:nvPr>
        </p:nvSpPr>
        <p:spPr/>
        <p:txBody>
          <a:bodyPr/>
          <a:lstStyle/>
          <a:p>
            <a:pPr>
              <a:defRPr/>
            </a:pPr>
            <a:fld id="{064F8E74-9C04-43EC-B268-D3C0C73A25C8}" type="slidenum">
              <a:rPr lang="zh-CN" altLang="en-US" smtClean="0"/>
              <a:pPr>
                <a:defRPr/>
              </a:pPr>
              <a:t>62</a:t>
            </a:fld>
            <a:endParaRPr lang="zh-CN" altLang="en-US"/>
          </a:p>
        </p:txBody>
      </p:sp>
    </p:spTree>
    <p:extLst>
      <p:ext uri="{BB962C8B-B14F-4D97-AF65-F5344CB8AC3E}">
        <p14:creationId xmlns:p14="http://schemas.microsoft.com/office/powerpoint/2010/main" val="2334189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8350"/>
            <a:ext cx="6823075" cy="3838575"/>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64F8E74-9C04-43EC-B268-D3C0C73A25C8}" type="slidenum">
              <a:rPr lang="zh-CN" altLang="en-US" smtClean="0"/>
              <a:pPr>
                <a:defRPr/>
              </a:pPr>
              <a:t>2</a:t>
            </a:fld>
            <a:endParaRPr lang="zh-CN" altLang="en-US"/>
          </a:p>
        </p:txBody>
      </p:sp>
    </p:spTree>
    <p:extLst>
      <p:ext uri="{BB962C8B-B14F-4D97-AF65-F5344CB8AC3E}">
        <p14:creationId xmlns:p14="http://schemas.microsoft.com/office/powerpoint/2010/main" val="2890830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8350"/>
            <a:ext cx="6823075" cy="3838575"/>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64F8E74-9C04-43EC-B268-D3C0C73A25C8}" type="slidenum">
              <a:rPr lang="zh-CN" altLang="en-US" smtClean="0"/>
              <a:pPr>
                <a:defRPr/>
              </a:pPr>
              <a:t>3</a:t>
            </a:fld>
            <a:endParaRPr lang="zh-CN" altLang="en-US"/>
          </a:p>
        </p:txBody>
      </p:sp>
    </p:spTree>
    <p:extLst>
      <p:ext uri="{BB962C8B-B14F-4D97-AF65-F5344CB8AC3E}">
        <p14:creationId xmlns:p14="http://schemas.microsoft.com/office/powerpoint/2010/main" val="225157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前后合并</a:t>
            </a:r>
          </a:p>
        </p:txBody>
      </p:sp>
      <p:sp>
        <p:nvSpPr>
          <p:cNvPr id="4" name="灯片编号占位符 3"/>
          <p:cNvSpPr>
            <a:spLocks noGrp="1"/>
          </p:cNvSpPr>
          <p:nvPr>
            <p:ph type="sldNum" sz="quarter" idx="10"/>
          </p:nvPr>
        </p:nvSpPr>
        <p:spPr/>
        <p:txBody>
          <a:bodyPr/>
          <a:lstStyle/>
          <a:p>
            <a:pPr>
              <a:defRPr/>
            </a:pPr>
            <a:fld id="{064F8E74-9C04-43EC-B268-D3C0C73A25C8}" type="slidenum">
              <a:rPr lang="zh-CN" altLang="en-US" smtClean="0"/>
              <a:pPr>
                <a:defRPr/>
              </a:pPr>
              <a:t>17</a:t>
            </a:fld>
            <a:endParaRPr lang="zh-CN" altLang="en-US"/>
          </a:p>
        </p:txBody>
      </p:sp>
    </p:spTree>
    <p:extLst>
      <p:ext uri="{BB962C8B-B14F-4D97-AF65-F5344CB8AC3E}">
        <p14:creationId xmlns:p14="http://schemas.microsoft.com/office/powerpoint/2010/main" val="3465496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前后合并</a:t>
            </a:r>
          </a:p>
          <a:p>
            <a:endParaRPr lang="zh-CN" altLang="en-US" dirty="0"/>
          </a:p>
        </p:txBody>
      </p:sp>
      <p:sp>
        <p:nvSpPr>
          <p:cNvPr id="4" name="灯片编号占位符 3"/>
          <p:cNvSpPr>
            <a:spLocks noGrp="1"/>
          </p:cNvSpPr>
          <p:nvPr>
            <p:ph type="sldNum" sz="quarter" idx="10"/>
          </p:nvPr>
        </p:nvSpPr>
        <p:spPr/>
        <p:txBody>
          <a:bodyPr/>
          <a:lstStyle/>
          <a:p>
            <a:pPr>
              <a:defRPr/>
            </a:pPr>
            <a:fld id="{064F8E74-9C04-43EC-B268-D3C0C73A25C8}" type="slidenum">
              <a:rPr lang="zh-CN" altLang="en-US" smtClean="0"/>
              <a:pPr>
                <a:defRPr/>
              </a:pPr>
              <a:t>19</a:t>
            </a:fld>
            <a:endParaRPr lang="zh-CN" altLang="en-US"/>
          </a:p>
        </p:txBody>
      </p:sp>
    </p:spTree>
    <p:extLst>
      <p:ext uri="{BB962C8B-B14F-4D97-AF65-F5344CB8AC3E}">
        <p14:creationId xmlns:p14="http://schemas.microsoft.com/office/powerpoint/2010/main" val="3048742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8350"/>
            <a:ext cx="6823075" cy="3838575"/>
          </a:xfrm>
        </p:spPr>
      </p:sp>
      <p:sp>
        <p:nvSpPr>
          <p:cNvPr id="3" name="备注占位符 2"/>
          <p:cNvSpPr>
            <a:spLocks noGrp="1"/>
          </p:cNvSpPr>
          <p:nvPr>
            <p:ph type="body" idx="1"/>
          </p:nvPr>
        </p:nvSpPr>
        <p:spPr/>
        <p:txBody>
          <a:bodyPr/>
          <a:lstStyle/>
          <a:p>
            <a:pPr marL="0" indent="0">
              <a:lnSpc>
                <a:spcPct val="150000"/>
              </a:lnSpc>
              <a:buNone/>
            </a:pPr>
            <a:r>
              <a:rPr lang="zh-CN" altLang="en-US" sz="1200" b="1" u="sng" dirty="0">
                <a:latin typeface="Times New Roman" pitchFamily="18" charset="0"/>
                <a:ea typeface="+mn-ea"/>
                <a:cs typeface="Times New Roman" pitchFamily="18" charset="0"/>
              </a:rPr>
              <a:t>基于合并的层次聚类：</a:t>
            </a:r>
            <a:r>
              <a:rPr lang="zh-CN" altLang="en-US" sz="1200" b="1" dirty="0">
                <a:latin typeface="Times New Roman" pitchFamily="18" charset="0"/>
                <a:ea typeface="+mn-ea"/>
                <a:cs typeface="Times New Roman" pitchFamily="18" charset="0"/>
              </a:rPr>
              <a:t>一种自底向上的层次聚类算法，从最底层开始，每一次通过合并最相似的聚类来形成上一层次中的聚类。</a:t>
            </a:r>
            <a:endParaRPr lang="en-US" altLang="zh-CN" sz="1200" b="1" dirty="0">
              <a:latin typeface="Times New Roman" pitchFamily="18" charset="0"/>
              <a:ea typeface="+mn-ea"/>
              <a:cs typeface="Times New Roman" pitchFamily="18" charset="0"/>
            </a:endParaRPr>
          </a:p>
          <a:p>
            <a:pPr marL="0" indent="0">
              <a:lnSpc>
                <a:spcPct val="150000"/>
              </a:lnSpc>
              <a:buNone/>
            </a:pPr>
            <a:r>
              <a:rPr lang="zh-CN" altLang="en-US" sz="1200" b="1" dirty="0">
                <a:latin typeface="Times New Roman" pitchFamily="18" charset="0"/>
                <a:ea typeface="+mn-ea"/>
                <a:cs typeface="Times New Roman" pitchFamily="18" charset="0"/>
              </a:rPr>
              <a:t>基于</a:t>
            </a:r>
            <a:r>
              <a:rPr lang="zh-CN" altLang="en-US" sz="1200" b="1" u="sng" dirty="0">
                <a:latin typeface="Times New Roman" pitchFamily="18" charset="0"/>
                <a:ea typeface="+mn-ea"/>
                <a:cs typeface="Times New Roman" pitchFamily="18" charset="0"/>
              </a:rPr>
              <a:t>分裂的层次聚类</a:t>
            </a:r>
            <a:endParaRPr lang="zh-CN" altLang="en-US" dirty="0"/>
          </a:p>
        </p:txBody>
      </p:sp>
      <p:sp>
        <p:nvSpPr>
          <p:cNvPr id="4" name="灯片编号占位符 3"/>
          <p:cNvSpPr>
            <a:spLocks noGrp="1"/>
          </p:cNvSpPr>
          <p:nvPr>
            <p:ph type="sldNum" sz="quarter" idx="10"/>
          </p:nvPr>
        </p:nvSpPr>
        <p:spPr/>
        <p:txBody>
          <a:bodyPr/>
          <a:lstStyle/>
          <a:p>
            <a:pPr>
              <a:defRPr/>
            </a:pPr>
            <a:fld id="{064F8E74-9C04-43EC-B268-D3C0C73A25C8}" type="slidenum">
              <a:rPr lang="zh-CN" altLang="en-US" smtClean="0"/>
              <a:pPr>
                <a:defRPr/>
              </a:pPr>
              <a:t>21</a:t>
            </a:fld>
            <a:endParaRPr lang="zh-CN" altLang="en-US"/>
          </a:p>
        </p:txBody>
      </p:sp>
    </p:spTree>
    <p:extLst>
      <p:ext uri="{BB962C8B-B14F-4D97-AF65-F5344CB8AC3E}">
        <p14:creationId xmlns:p14="http://schemas.microsoft.com/office/powerpoint/2010/main" val="317952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8350"/>
            <a:ext cx="6823075" cy="3838575"/>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2021</a:t>
            </a:r>
            <a:r>
              <a:rPr lang="zh-CN" altLang="en-US" dirty="0"/>
              <a:t>学生自学了解</a:t>
            </a:r>
          </a:p>
        </p:txBody>
      </p:sp>
      <p:sp>
        <p:nvSpPr>
          <p:cNvPr id="4" name="灯片编号占位符 3"/>
          <p:cNvSpPr>
            <a:spLocks noGrp="1"/>
          </p:cNvSpPr>
          <p:nvPr>
            <p:ph type="sldNum" sz="quarter" idx="10"/>
          </p:nvPr>
        </p:nvSpPr>
        <p:spPr/>
        <p:txBody>
          <a:bodyPr/>
          <a:lstStyle/>
          <a:p>
            <a:pPr>
              <a:defRPr/>
            </a:pPr>
            <a:fld id="{064F8E74-9C04-43EC-B268-D3C0C73A25C8}" type="slidenum">
              <a:rPr lang="zh-CN" altLang="en-US" smtClean="0"/>
              <a:pPr>
                <a:defRPr/>
              </a:pPr>
              <a:t>50</a:t>
            </a:fld>
            <a:endParaRPr lang="zh-CN" altLang="en-US"/>
          </a:p>
        </p:txBody>
      </p:sp>
    </p:spTree>
    <p:extLst>
      <p:ext uri="{BB962C8B-B14F-4D97-AF65-F5344CB8AC3E}">
        <p14:creationId xmlns:p14="http://schemas.microsoft.com/office/powerpoint/2010/main" val="3300319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8350"/>
            <a:ext cx="6823075" cy="3838575"/>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2021</a:t>
            </a:r>
            <a:r>
              <a:rPr lang="zh-CN" altLang="en-US" dirty="0"/>
              <a:t>学生自学了解</a:t>
            </a:r>
          </a:p>
          <a:p>
            <a:endParaRPr lang="zh-CN" altLang="en-US" dirty="0"/>
          </a:p>
        </p:txBody>
      </p:sp>
      <p:sp>
        <p:nvSpPr>
          <p:cNvPr id="4" name="灯片编号占位符 3"/>
          <p:cNvSpPr>
            <a:spLocks noGrp="1"/>
          </p:cNvSpPr>
          <p:nvPr>
            <p:ph type="sldNum" sz="quarter" idx="10"/>
          </p:nvPr>
        </p:nvSpPr>
        <p:spPr/>
        <p:txBody>
          <a:bodyPr/>
          <a:lstStyle/>
          <a:p>
            <a:pPr>
              <a:defRPr/>
            </a:pPr>
            <a:fld id="{064F8E74-9C04-43EC-B268-D3C0C73A25C8}" type="slidenum">
              <a:rPr lang="zh-CN" altLang="en-US" smtClean="0"/>
              <a:pPr>
                <a:defRPr/>
              </a:pPr>
              <a:t>51</a:t>
            </a:fld>
            <a:endParaRPr lang="zh-CN" altLang="en-US"/>
          </a:p>
        </p:txBody>
      </p:sp>
    </p:spTree>
    <p:extLst>
      <p:ext uri="{BB962C8B-B14F-4D97-AF65-F5344CB8AC3E}">
        <p14:creationId xmlns:p14="http://schemas.microsoft.com/office/powerpoint/2010/main" val="4216580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前后合页</a:t>
            </a:r>
          </a:p>
        </p:txBody>
      </p:sp>
      <p:sp>
        <p:nvSpPr>
          <p:cNvPr id="4" name="灯片编号占位符 3"/>
          <p:cNvSpPr>
            <a:spLocks noGrp="1"/>
          </p:cNvSpPr>
          <p:nvPr>
            <p:ph type="sldNum" sz="quarter" idx="10"/>
          </p:nvPr>
        </p:nvSpPr>
        <p:spPr/>
        <p:txBody>
          <a:bodyPr/>
          <a:lstStyle/>
          <a:p>
            <a:pPr>
              <a:defRPr/>
            </a:pPr>
            <a:fld id="{064F8E74-9C04-43EC-B268-D3C0C73A25C8}" type="slidenum">
              <a:rPr lang="zh-CN" altLang="en-US" smtClean="0"/>
              <a:pPr>
                <a:defRPr/>
              </a:pPr>
              <a:t>57</a:t>
            </a:fld>
            <a:endParaRPr lang="zh-CN" altLang="en-US"/>
          </a:p>
        </p:txBody>
      </p:sp>
    </p:spTree>
    <p:extLst>
      <p:ext uri="{BB962C8B-B14F-4D97-AF65-F5344CB8AC3E}">
        <p14:creationId xmlns:p14="http://schemas.microsoft.com/office/powerpoint/2010/main" val="278623300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pic.hust.edu.cn/single/index/_class/3/1376?c=&#21326;&#20013;&#22823;&#19968;&#26223;" TargetMode="External"/><Relationship Id="rId13"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4.jpeg"/><Relationship Id="rId12" Type="http://schemas.openxmlformats.org/officeDocument/2006/relationships/hyperlink" Target="http://pic.hust.edu.cn/single/index/_class/4/1421?c=&#21326;&#20013;&#22823;&#19968;&#26223;" TargetMode="External"/><Relationship Id="rId17" Type="http://schemas.openxmlformats.org/officeDocument/2006/relationships/image" Target="../media/image1.png"/><Relationship Id="rId2" Type="http://schemas.openxmlformats.org/officeDocument/2006/relationships/slideMaster" Target="../slideMasters/slideMaster1.xml"/><Relationship Id="rId16" Type="http://schemas.openxmlformats.org/officeDocument/2006/relationships/oleObject" Target="../embeddings/oleObject2.bin"/><Relationship Id="rId1" Type="http://schemas.openxmlformats.org/officeDocument/2006/relationships/vmlDrawing" Target="../drawings/vmlDrawing2.vml"/><Relationship Id="rId6" Type="http://schemas.openxmlformats.org/officeDocument/2006/relationships/hyperlink" Target="http://pic.hust.edu.cn/single/index/_class/2/1296?c=&#21326;&#20013;&#22823;&#19968;&#26223;" TargetMode="External"/><Relationship Id="rId11" Type="http://schemas.openxmlformats.org/officeDocument/2006/relationships/image" Target="../media/image6.jpeg"/><Relationship Id="rId5" Type="http://schemas.openxmlformats.org/officeDocument/2006/relationships/image" Target="../media/image3.jpeg"/><Relationship Id="rId15" Type="http://schemas.openxmlformats.org/officeDocument/2006/relationships/image" Target="../media/image8.jpeg"/><Relationship Id="rId10" Type="http://schemas.openxmlformats.org/officeDocument/2006/relationships/hyperlink" Target="http://pic.hust.edu.cn/single/index/_class/3/1394?c=&#21326;&#20013;&#22823;&#19968;&#26223;" TargetMode="External"/><Relationship Id="rId4" Type="http://schemas.openxmlformats.org/officeDocument/2006/relationships/hyperlink" Target="http://pic.hust.edu.cn/single/index/_class/0/803?c=&#21326;&#20013;&#22823;&#19968;&#26223;" TargetMode="External"/><Relationship Id="rId9" Type="http://schemas.openxmlformats.org/officeDocument/2006/relationships/image" Target="../media/image5.jpeg"/><Relationship Id="rId14" Type="http://schemas.openxmlformats.org/officeDocument/2006/relationships/hyperlink" Target="http://pic.hust.edu.cn/single/index/_class/4/1428?c=&#21326;&#20013;&#22823;&#19968;&#26223;"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bwMode="gray">
      <p:bgPr>
        <a:solidFill>
          <a:schemeClr val="bg1"/>
        </a:solidFill>
        <a:effectLst/>
      </p:bgPr>
    </p:bg>
    <p:spTree>
      <p:nvGrpSpPr>
        <p:cNvPr id="1" name=""/>
        <p:cNvGrpSpPr/>
        <p:nvPr/>
      </p:nvGrpSpPr>
      <p:grpSpPr>
        <a:xfrm>
          <a:off x="0" y="0"/>
          <a:ext cx="0" cy="0"/>
          <a:chOff x="0" y="0"/>
          <a:chExt cx="0" cy="0"/>
        </a:xfrm>
      </p:grpSpPr>
      <p:grpSp>
        <p:nvGrpSpPr>
          <p:cNvPr id="3" name="Group 372"/>
          <p:cNvGrpSpPr>
            <a:grpSpLocks/>
          </p:cNvGrpSpPr>
          <p:nvPr/>
        </p:nvGrpSpPr>
        <p:grpSpPr bwMode="auto">
          <a:xfrm>
            <a:off x="762001" y="2786063"/>
            <a:ext cx="11010900" cy="119062"/>
            <a:chOff x="288" y="1248"/>
            <a:chExt cx="5229" cy="96"/>
          </a:xfrm>
        </p:grpSpPr>
        <p:grpSp>
          <p:nvGrpSpPr>
            <p:cNvPr id="4" name="Group 368"/>
            <p:cNvGrpSpPr>
              <a:grpSpLocks/>
            </p:cNvGrpSpPr>
            <p:nvPr userDrawn="1"/>
          </p:nvGrpSpPr>
          <p:grpSpPr bwMode="auto">
            <a:xfrm>
              <a:off x="288" y="1248"/>
              <a:ext cx="5228" cy="96"/>
              <a:chOff x="192" y="498"/>
              <a:chExt cx="5376" cy="78"/>
            </a:xfrm>
          </p:grpSpPr>
          <p:sp>
            <p:nvSpPr>
              <p:cNvPr id="6" name="Rectangle 369"/>
              <p:cNvSpPr>
                <a:spLocks noChangeArrowheads="1"/>
              </p:cNvSpPr>
              <p:nvPr userDrawn="1"/>
            </p:nvSpPr>
            <p:spPr bwMode="gray">
              <a:xfrm>
                <a:off x="192" y="498"/>
                <a:ext cx="1488" cy="78"/>
              </a:xfrm>
              <a:prstGeom prst="rect">
                <a:avLst/>
              </a:prstGeom>
              <a:solidFill>
                <a:schemeClr val="tx2"/>
              </a:solidFill>
              <a:ln w="9525">
                <a:noFill/>
                <a:miter lim="800000"/>
                <a:headEnd/>
                <a:tailEnd/>
              </a:ln>
              <a:effectLst/>
            </p:spPr>
            <p:txBody>
              <a:bodyPr wrap="none" anchor="ctr"/>
              <a:lstStyle/>
              <a:p>
                <a:pPr>
                  <a:defRPr/>
                </a:pPr>
                <a:endParaRPr lang="zh-CN" altLang="en-US">
                  <a:ea typeface="宋体" pitchFamily="2" charset="-122"/>
                </a:endParaRPr>
              </a:p>
            </p:txBody>
          </p:sp>
          <p:sp>
            <p:nvSpPr>
              <p:cNvPr id="7" name="Line 370"/>
              <p:cNvSpPr>
                <a:spLocks noChangeShapeType="1"/>
              </p:cNvSpPr>
              <p:nvPr userDrawn="1"/>
            </p:nvSpPr>
            <p:spPr bwMode="gray">
              <a:xfrm>
                <a:off x="192" y="576"/>
                <a:ext cx="5376" cy="0"/>
              </a:xfrm>
              <a:prstGeom prst="line">
                <a:avLst/>
              </a:prstGeom>
              <a:noFill/>
              <a:ln w="19050">
                <a:solidFill>
                  <a:schemeClr val="tx2"/>
                </a:solidFill>
                <a:round/>
                <a:headEnd/>
                <a:tailEnd/>
              </a:ln>
              <a:effectLst/>
            </p:spPr>
            <p:txBody>
              <a:bodyPr/>
              <a:lstStyle/>
              <a:p>
                <a:pPr>
                  <a:defRPr/>
                </a:pPr>
                <a:endParaRPr lang="zh-CN" altLang="en-US"/>
              </a:p>
            </p:txBody>
          </p:sp>
        </p:grpSp>
        <p:pic>
          <p:nvPicPr>
            <p:cNvPr id="5" name="Picture 371" descr="Untitled-4 copy"/>
            <p:cNvPicPr>
              <a:picLocks noChangeAspect="1" noChangeArrowheads="1"/>
            </p:cNvPicPr>
            <p:nvPr userDrawn="1"/>
          </p:nvPicPr>
          <p:blipFill>
            <a:blip r:embed="rId3" cstate="print"/>
            <a:srcRect/>
            <a:stretch>
              <a:fillRect/>
            </a:stretch>
          </p:blipFill>
          <p:spPr bwMode="gray">
            <a:xfrm>
              <a:off x="346" y="1254"/>
              <a:ext cx="71" cy="77"/>
            </a:xfrm>
            <a:prstGeom prst="rect">
              <a:avLst/>
            </a:prstGeom>
            <a:noFill/>
            <a:ln w="9525">
              <a:noFill/>
              <a:miter lim="800000"/>
              <a:headEnd/>
              <a:tailEnd/>
            </a:ln>
          </p:spPr>
        </p:pic>
      </p:grpSp>
      <p:pic>
        <p:nvPicPr>
          <p:cNvPr id="8" name="Picture 429" descr="http://pic.hust.edu.cn/pic/nav/803.jpg">
            <a:hlinkClick r:id="rId4"/>
          </p:cNvPr>
          <p:cNvPicPr>
            <a:picLocks noChangeAspect="1" noChangeArrowheads="1"/>
          </p:cNvPicPr>
          <p:nvPr userDrawn="1"/>
        </p:nvPicPr>
        <p:blipFill>
          <a:blip r:embed="rId5" cstate="print"/>
          <a:srcRect/>
          <a:stretch>
            <a:fillRect/>
          </a:stretch>
        </p:blipFill>
        <p:spPr bwMode="auto">
          <a:xfrm>
            <a:off x="7177618" y="6143625"/>
            <a:ext cx="1680633" cy="757238"/>
          </a:xfrm>
          <a:prstGeom prst="rect">
            <a:avLst/>
          </a:prstGeom>
          <a:noFill/>
          <a:ln w="9525">
            <a:noFill/>
            <a:miter lim="800000"/>
            <a:headEnd/>
            <a:tailEnd/>
          </a:ln>
        </p:spPr>
      </p:pic>
      <p:pic>
        <p:nvPicPr>
          <p:cNvPr id="9" name="Picture 433" descr="http://pic.hust.edu.cn/pic/nav/1296.jpg">
            <a:hlinkClick r:id="rId6"/>
          </p:cNvPr>
          <p:cNvPicPr>
            <a:picLocks noChangeAspect="1" noChangeArrowheads="1"/>
          </p:cNvPicPr>
          <p:nvPr userDrawn="1"/>
        </p:nvPicPr>
        <p:blipFill>
          <a:blip r:embed="rId7" cstate="print"/>
          <a:srcRect/>
          <a:stretch>
            <a:fillRect/>
          </a:stretch>
        </p:blipFill>
        <p:spPr bwMode="auto">
          <a:xfrm>
            <a:off x="10511368" y="4598989"/>
            <a:ext cx="1680633" cy="758825"/>
          </a:xfrm>
          <a:prstGeom prst="rect">
            <a:avLst/>
          </a:prstGeom>
          <a:noFill/>
          <a:ln w="9525">
            <a:noFill/>
            <a:miter lim="800000"/>
            <a:headEnd/>
            <a:tailEnd/>
          </a:ln>
        </p:spPr>
      </p:pic>
      <p:pic>
        <p:nvPicPr>
          <p:cNvPr id="10" name="Picture 435" descr="http://pic.hust.edu.cn/pic/nav/1376.jpg">
            <a:hlinkClick r:id="rId8"/>
          </p:cNvPr>
          <p:cNvPicPr>
            <a:picLocks noChangeAspect="1" noChangeArrowheads="1"/>
          </p:cNvPicPr>
          <p:nvPr userDrawn="1"/>
        </p:nvPicPr>
        <p:blipFill>
          <a:blip r:embed="rId9" cstate="print"/>
          <a:srcRect/>
          <a:stretch>
            <a:fillRect/>
          </a:stretch>
        </p:blipFill>
        <p:spPr bwMode="auto">
          <a:xfrm>
            <a:off x="10511368" y="6100764"/>
            <a:ext cx="1680633" cy="757237"/>
          </a:xfrm>
          <a:prstGeom prst="rect">
            <a:avLst/>
          </a:prstGeom>
          <a:noFill/>
          <a:ln w="9525">
            <a:noFill/>
            <a:miter lim="800000"/>
            <a:headEnd/>
            <a:tailEnd/>
          </a:ln>
        </p:spPr>
      </p:pic>
      <p:pic>
        <p:nvPicPr>
          <p:cNvPr id="11" name="Picture 437" descr="http://pic.hust.edu.cn/pic/nav/1394.jpg">
            <a:hlinkClick r:id="rId10"/>
          </p:cNvPr>
          <p:cNvPicPr>
            <a:picLocks noChangeAspect="1" noChangeArrowheads="1"/>
          </p:cNvPicPr>
          <p:nvPr userDrawn="1"/>
        </p:nvPicPr>
        <p:blipFill>
          <a:blip r:embed="rId11" cstate="print"/>
          <a:srcRect/>
          <a:stretch>
            <a:fillRect/>
          </a:stretch>
        </p:blipFill>
        <p:spPr bwMode="auto">
          <a:xfrm>
            <a:off x="8858252" y="5386389"/>
            <a:ext cx="1680633" cy="757237"/>
          </a:xfrm>
          <a:prstGeom prst="rect">
            <a:avLst/>
          </a:prstGeom>
          <a:noFill/>
          <a:ln w="9525">
            <a:noFill/>
            <a:miter lim="800000"/>
            <a:headEnd/>
            <a:tailEnd/>
          </a:ln>
        </p:spPr>
      </p:pic>
      <p:pic>
        <p:nvPicPr>
          <p:cNvPr id="12" name="Picture 439" descr="http://pic.hust.edu.cn/pic/nav/1421.jpg">
            <a:hlinkClick r:id="rId12"/>
          </p:cNvPr>
          <p:cNvPicPr>
            <a:picLocks noChangeAspect="1" noChangeArrowheads="1"/>
          </p:cNvPicPr>
          <p:nvPr userDrawn="1"/>
        </p:nvPicPr>
        <p:blipFill>
          <a:blip r:embed="rId13" cstate="print"/>
          <a:srcRect/>
          <a:stretch>
            <a:fillRect/>
          </a:stretch>
        </p:blipFill>
        <p:spPr bwMode="auto">
          <a:xfrm>
            <a:off x="8858252" y="6127751"/>
            <a:ext cx="1680633" cy="758825"/>
          </a:xfrm>
          <a:prstGeom prst="rect">
            <a:avLst/>
          </a:prstGeom>
          <a:noFill/>
          <a:ln w="9525">
            <a:noFill/>
            <a:miter lim="800000"/>
            <a:headEnd/>
            <a:tailEnd/>
          </a:ln>
        </p:spPr>
      </p:pic>
      <p:pic>
        <p:nvPicPr>
          <p:cNvPr id="13" name="Picture 441" descr="http://pic.hust.edu.cn/pic/nav/1428.jpg">
            <a:hlinkClick r:id="rId14"/>
          </p:cNvPr>
          <p:cNvPicPr>
            <a:picLocks noChangeAspect="1" noChangeArrowheads="1"/>
          </p:cNvPicPr>
          <p:nvPr userDrawn="1"/>
        </p:nvPicPr>
        <p:blipFill>
          <a:blip r:embed="rId15" cstate="print"/>
          <a:srcRect/>
          <a:stretch>
            <a:fillRect/>
          </a:stretch>
        </p:blipFill>
        <p:spPr bwMode="auto">
          <a:xfrm>
            <a:off x="10511368" y="5357814"/>
            <a:ext cx="1680633" cy="757237"/>
          </a:xfrm>
          <a:prstGeom prst="rect">
            <a:avLst/>
          </a:prstGeom>
          <a:noFill/>
          <a:ln w="9525">
            <a:noFill/>
            <a:miter lim="800000"/>
            <a:headEnd/>
            <a:tailEnd/>
          </a:ln>
        </p:spPr>
      </p:pic>
      <p:graphicFrame>
        <p:nvGraphicFramePr>
          <p:cNvPr id="14" name="Object 442"/>
          <p:cNvGraphicFramePr>
            <a:graphicFrameLocks noChangeAspect="1"/>
          </p:cNvGraphicFramePr>
          <p:nvPr/>
        </p:nvGraphicFramePr>
        <p:xfrm>
          <a:off x="95251" y="34925"/>
          <a:ext cx="2063749" cy="1162050"/>
        </p:xfrm>
        <a:graphic>
          <a:graphicData uri="http://schemas.openxmlformats.org/presentationml/2006/ole">
            <mc:AlternateContent xmlns:mc="http://schemas.openxmlformats.org/markup-compatibility/2006">
              <mc:Choice xmlns:v="urn:schemas-microsoft-com:vml" Requires="v">
                <p:oleObj spid="_x0000_s33993" name="位图图像" r:id="rId16" imgW="2247619" imgH="1685714" progId="PBrush">
                  <p:embed/>
                </p:oleObj>
              </mc:Choice>
              <mc:Fallback>
                <p:oleObj name="位图图像" r:id="rId16" imgW="2247619" imgH="1685714" progId="PBrush">
                  <p:embed/>
                  <p:pic>
                    <p:nvPicPr>
                      <p:cNvPr id="0" name="Picture 2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5251" y="34925"/>
                        <a:ext cx="2063749"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4" name="Rectangle 2"/>
          <p:cNvSpPr>
            <a:spLocks noGrp="1" noChangeArrowheads="1"/>
          </p:cNvSpPr>
          <p:nvPr>
            <p:ph type="ctrTitle"/>
          </p:nvPr>
        </p:nvSpPr>
        <p:spPr bwMode="gray">
          <a:xfrm>
            <a:off x="857213" y="2285992"/>
            <a:ext cx="10668000" cy="533400"/>
          </a:xfrm>
        </p:spPr>
        <p:txBody>
          <a:bodyPr/>
          <a:lstStyle>
            <a:lvl1pPr algn="r">
              <a:defRPr sz="4800" b="1">
                <a:solidFill>
                  <a:schemeClr val="tx1"/>
                </a:solidFill>
              </a:defRPr>
            </a:lvl1pPr>
          </a:lstStyle>
          <a:p>
            <a:r>
              <a:rPr lang="zh-CN" altLang="en-US" dirty="0"/>
              <a:t>单击此处编辑母版标题样式</a:t>
            </a:r>
            <a:endParaRPr lang="en-US" altLang="zh-CN" dirty="0"/>
          </a:p>
        </p:txBody>
      </p:sp>
      <p:sp>
        <p:nvSpPr>
          <p:cNvPr id="15" name="Rectangle 5"/>
          <p:cNvSpPr>
            <a:spLocks noGrp="1" noChangeArrowheads="1"/>
          </p:cNvSpPr>
          <p:nvPr>
            <p:ph type="ftr" sz="quarter" idx="10"/>
          </p:nvPr>
        </p:nvSpPr>
        <p:spPr>
          <a:xfrm>
            <a:off x="2743201" y="6596064"/>
            <a:ext cx="1191684" cy="244475"/>
          </a:xfrm>
        </p:spPr>
        <p:txBody>
          <a:bodyPr/>
          <a:lstStyle>
            <a:lvl1pPr algn="ctr">
              <a:defRPr sz="1200">
                <a:solidFill>
                  <a:srgbClr val="000000"/>
                </a:solidFill>
              </a:defRPr>
            </a:lvl1pPr>
          </a:lstStyle>
          <a:p>
            <a:pPr>
              <a:defRPr/>
            </a:pPr>
            <a:endParaRPr lang="zh-CN" altLang="zh-CN"/>
          </a:p>
        </p:txBody>
      </p:sp>
      <p:sp>
        <p:nvSpPr>
          <p:cNvPr id="16" name="Rectangle 373"/>
          <p:cNvSpPr>
            <a:spLocks noGrp="1" noChangeArrowheads="1"/>
          </p:cNvSpPr>
          <p:nvPr>
            <p:ph type="sldNum" sz="quarter" idx="11"/>
          </p:nvPr>
        </p:nvSpPr>
        <p:spPr>
          <a:xfrm>
            <a:off x="4064000" y="6596064"/>
            <a:ext cx="1117600" cy="261937"/>
          </a:xfrm>
        </p:spPr>
        <p:txBody>
          <a:bodyPr/>
          <a:lstStyle>
            <a:lvl1pPr>
              <a:defRPr/>
            </a:lvl1pPr>
          </a:lstStyle>
          <a:p>
            <a:pPr>
              <a:defRPr/>
            </a:pPr>
            <a:fld id="{A6901B15-51C5-4543-8646-27AED7159C2B}" type="slidenum">
              <a:rPr lang="en-US" altLang="zh-CN"/>
              <a:pPr>
                <a:defRPr/>
              </a:pPr>
              <a:t>‹#›</a:t>
            </a:fld>
            <a:endParaRPr lang="en-US" altLang="zh-CN"/>
          </a:p>
        </p:txBody>
      </p:sp>
      <p:sp>
        <p:nvSpPr>
          <p:cNvPr id="17" name="Rectangle 374"/>
          <p:cNvSpPr>
            <a:spLocks noGrp="1" noChangeArrowheads="1"/>
          </p:cNvSpPr>
          <p:nvPr>
            <p:ph type="dt" sz="half" idx="12"/>
          </p:nvPr>
        </p:nvSpPr>
        <p:spPr>
          <a:xfrm>
            <a:off x="0" y="6596064"/>
            <a:ext cx="2540000" cy="261937"/>
          </a:xfrm>
        </p:spPr>
        <p:txBody>
          <a:bodyPr/>
          <a:lstStyle>
            <a:lvl1pPr>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6B664153-0567-4266-A1CF-C85856699692}" type="slidenum">
              <a:rPr lang="en-US" altLang="zh-CN"/>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64600" y="152400"/>
            <a:ext cx="2819400" cy="6248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06400" y="152400"/>
            <a:ext cx="8255000" cy="6248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6D014B58-9775-4ADF-8599-FCF19B567336}" type="slidenum">
              <a:rPr lang="en-US" altLang="zh-CN"/>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TextBox 6"/>
          <p:cNvSpPr txBox="1"/>
          <p:nvPr userDrawn="1"/>
        </p:nvSpPr>
        <p:spPr>
          <a:xfrm>
            <a:off x="0" y="6457914"/>
            <a:ext cx="12192000" cy="400110"/>
          </a:xfrm>
          <a:prstGeom prst="rect">
            <a:avLst/>
          </a:prstGeom>
          <a:solidFill>
            <a:schemeClr val="tx2">
              <a:alpha val="32000"/>
            </a:schemeClr>
          </a:solidFill>
        </p:spPr>
        <p:txBody>
          <a:bodyPr wrap="square" rtlCol="0">
            <a:spAutoFit/>
          </a:bodyPr>
          <a:lstStyle/>
          <a:p>
            <a:r>
              <a:rPr lang="zh-CN" altLang="en-US" sz="2000" b="1" dirty="0">
                <a:solidFill>
                  <a:srgbClr val="7030A0"/>
                </a:solidFill>
              </a:rPr>
              <a:t>人工智能与自动化学院</a:t>
            </a:r>
          </a:p>
        </p:txBody>
      </p:sp>
      <p:sp>
        <p:nvSpPr>
          <p:cNvPr id="2" name="标题 1"/>
          <p:cNvSpPr>
            <a:spLocks noGrp="1"/>
          </p:cNvSpPr>
          <p:nvPr>
            <p:ph type="title"/>
          </p:nvPr>
        </p:nvSpPr>
        <p:spPr/>
        <p:txBody>
          <a:bodyPr/>
          <a:lstStyle>
            <a:lvl1pPr>
              <a:defRPr b="1">
                <a:solidFill>
                  <a:schemeClr val="tx1"/>
                </a:solidFill>
                <a:latin typeface="黑体" pitchFamily="49" charset="-122"/>
                <a:ea typeface="黑体" pitchFamily="49"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xfrm>
            <a:off x="11074400" y="6429396"/>
            <a:ext cx="1117600" cy="357166"/>
          </a:xfrm>
          <a:ln/>
        </p:spPr>
        <p:txBody>
          <a:bodyPr/>
          <a:lstStyle>
            <a:lvl1pPr>
              <a:defRPr sz="2000" b="1">
                <a:solidFill>
                  <a:srgbClr val="7030A0"/>
                </a:solidFill>
                <a:latin typeface="Times New Roman" pitchFamily="18" charset="0"/>
                <a:cs typeface="Times New Roman" pitchFamily="18" charset="0"/>
              </a:defRPr>
            </a:lvl1pPr>
          </a:lstStyle>
          <a:p>
            <a:pPr>
              <a:defRPr/>
            </a:pPr>
            <a:fld id="{31E287EE-1289-4991-82CE-EFE584F53F4F}" type="slidenum">
              <a:rPr lang="en-US" altLang="zh-CN" smtClean="0"/>
              <a:pPr>
                <a:defRPr/>
              </a:pPr>
              <a:t>‹#›</a:t>
            </a:fld>
            <a:endParaRPr lang="en-US" altLang="zh-CN" dirty="0"/>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89531B8F-3516-42C3-83A0-0BE91B683E0A}" type="slidenum">
              <a:rPr lang="en-US" altLang="zh-CN"/>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06400" y="1066800"/>
            <a:ext cx="55372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46800" y="1066800"/>
            <a:ext cx="55372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1"/>
          </p:nvPr>
        </p:nvSpPr>
        <p:spPr>
          <a:ln/>
        </p:spPr>
        <p:txBody>
          <a:bodyPr/>
          <a:lstStyle>
            <a:lvl1pPr>
              <a:defRPr/>
            </a:lvl1pPr>
          </a:lstStyle>
          <a:p>
            <a:pPr>
              <a:defRPr/>
            </a:pPr>
            <a:fld id="{CA6EEC58-89F5-441E-A838-5B7BA2476FEC}" type="slidenum">
              <a:rPr lang="en-US" altLang="zh-CN"/>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zh-CN" altLang="zh-CN"/>
          </a:p>
        </p:txBody>
      </p:sp>
      <p:sp>
        <p:nvSpPr>
          <p:cNvPr id="8" name="Rectangle 6"/>
          <p:cNvSpPr>
            <a:spLocks noGrp="1" noChangeArrowheads="1"/>
          </p:cNvSpPr>
          <p:nvPr>
            <p:ph type="sldNum" sz="quarter" idx="11"/>
          </p:nvPr>
        </p:nvSpPr>
        <p:spPr>
          <a:ln/>
        </p:spPr>
        <p:txBody>
          <a:bodyPr/>
          <a:lstStyle>
            <a:lvl1pPr>
              <a:defRPr/>
            </a:lvl1pPr>
          </a:lstStyle>
          <a:p>
            <a:pPr>
              <a:defRPr/>
            </a:pPr>
            <a:fld id="{6AD9BBF3-2E5D-4C72-85D8-0F814F1E616B}" type="slidenum">
              <a:rPr lang="en-US" altLang="zh-CN"/>
              <a:pPr>
                <a:defRPr/>
              </a:pPr>
              <a:t>‹#›</a:t>
            </a:fld>
            <a:endParaRPr lang="en-US" altLang="zh-CN"/>
          </a:p>
        </p:txBody>
      </p:sp>
      <p:sp>
        <p:nvSpPr>
          <p:cNvPr id="9" name="Rectangle 4"/>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zh-CN" altLang="zh-CN"/>
          </a:p>
        </p:txBody>
      </p:sp>
      <p:sp>
        <p:nvSpPr>
          <p:cNvPr id="4" name="Rectangle 6"/>
          <p:cNvSpPr>
            <a:spLocks noGrp="1" noChangeArrowheads="1"/>
          </p:cNvSpPr>
          <p:nvPr>
            <p:ph type="sldNum" sz="quarter" idx="11"/>
          </p:nvPr>
        </p:nvSpPr>
        <p:spPr>
          <a:ln/>
        </p:spPr>
        <p:txBody>
          <a:bodyPr/>
          <a:lstStyle>
            <a:lvl1pPr>
              <a:defRPr/>
            </a:lvl1pPr>
          </a:lstStyle>
          <a:p>
            <a:pPr>
              <a:defRPr/>
            </a:pPr>
            <a:fld id="{8916E4C9-78BD-4F77-9C38-0D0B943F93F0}" type="slidenum">
              <a:rPr lang="en-US" altLang="zh-CN"/>
              <a:pPr>
                <a:defRPr/>
              </a:pPr>
              <a:t>‹#›</a:t>
            </a:fld>
            <a:endParaRPr lang="en-US" altLang="zh-CN"/>
          </a:p>
        </p:txBody>
      </p:sp>
      <p:sp>
        <p:nvSpPr>
          <p:cNvPr id="5" name="Rectangle 4"/>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zh-CN" altLang="zh-CN"/>
          </a:p>
        </p:txBody>
      </p:sp>
      <p:sp>
        <p:nvSpPr>
          <p:cNvPr id="4" name="Rectangle 4"/>
          <p:cNvSpPr>
            <a:spLocks noGrp="1" noChangeArrowheads="1"/>
          </p:cNvSpPr>
          <p:nvPr>
            <p:ph type="dt" sz="half" idx="12"/>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xfrm>
            <a:off x="11430037" y="6429396"/>
            <a:ext cx="761963" cy="357166"/>
          </a:xfrm>
          <a:ln/>
        </p:spPr>
        <p:txBody>
          <a:bodyPr/>
          <a:lstStyle>
            <a:lvl1pPr>
              <a:defRPr sz="2000" b="1">
                <a:solidFill>
                  <a:srgbClr val="7030A0"/>
                </a:solidFill>
                <a:latin typeface="Times New Roman" pitchFamily="18" charset="0"/>
                <a:cs typeface="Times New Roman" pitchFamily="18" charset="0"/>
              </a:defRPr>
            </a:lvl1pPr>
          </a:lstStyle>
          <a:p>
            <a:pPr>
              <a:defRPr/>
            </a:pPr>
            <a:fld id="{31E287EE-1289-4991-82CE-EFE584F53F4F}" type="slidenum">
              <a:rPr lang="en-US" altLang="zh-CN" smtClean="0"/>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1"/>
          </p:nvPr>
        </p:nvSpPr>
        <p:spPr>
          <a:ln/>
        </p:spPr>
        <p:txBody>
          <a:bodyPr/>
          <a:lstStyle>
            <a:lvl1pPr>
              <a:defRPr/>
            </a:lvl1pPr>
          </a:lstStyle>
          <a:p>
            <a:pPr>
              <a:defRPr/>
            </a:pPr>
            <a:fld id="{C13011E7-3EAE-47CA-A409-CC810C5F1C95}" type="slidenum">
              <a:rPr lang="en-US" altLang="zh-CN"/>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1"/>
          </p:nvPr>
        </p:nvSpPr>
        <p:spPr>
          <a:ln/>
        </p:spPr>
        <p:txBody>
          <a:bodyPr/>
          <a:lstStyle>
            <a:lvl1pPr>
              <a:defRPr/>
            </a:lvl1pPr>
          </a:lstStyle>
          <a:p>
            <a:pPr>
              <a:defRPr/>
            </a:pPr>
            <a:fld id="{85E88B96-F116-4CAD-A388-A6B52ED373EE}" type="slidenum">
              <a:rPr lang="en-US" altLang="zh-CN"/>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50" name="Freeform 126"/>
          <p:cNvSpPr>
            <a:spLocks/>
          </p:cNvSpPr>
          <p:nvPr/>
        </p:nvSpPr>
        <p:spPr bwMode="gray">
          <a:xfrm>
            <a:off x="-16933" y="342900"/>
            <a:ext cx="8043333" cy="679450"/>
          </a:xfrm>
          <a:custGeom>
            <a:avLst/>
            <a:gdLst/>
            <a:ahLst/>
            <a:cxnLst>
              <a:cxn ang="0">
                <a:pos x="0" y="0"/>
              </a:cxn>
              <a:cxn ang="0">
                <a:pos x="3800" y="0"/>
              </a:cxn>
              <a:cxn ang="0">
                <a:pos x="3456" y="428"/>
              </a:cxn>
            </a:cxnLst>
            <a:rect l="0" t="0" r="r" b="b"/>
            <a:pathLst>
              <a:path w="3800" h="428">
                <a:moveTo>
                  <a:pt x="0" y="0"/>
                </a:moveTo>
                <a:lnTo>
                  <a:pt x="3800" y="0"/>
                </a:lnTo>
                <a:lnTo>
                  <a:pt x="3456" y="428"/>
                </a:lnTo>
              </a:path>
            </a:pathLst>
          </a:custGeom>
          <a:noFill/>
          <a:ln w="9525">
            <a:noFill/>
            <a:round/>
            <a:headEnd/>
            <a:tailEnd/>
          </a:ln>
          <a:effectLst/>
        </p:spPr>
        <p:txBody>
          <a:bodyPr wrap="none" anchor="ctr"/>
          <a:lstStyle/>
          <a:p>
            <a:pPr>
              <a:defRPr/>
            </a:pPr>
            <a:endParaRPr lang="zh-CN" altLang="en-US">
              <a:ea typeface="宋体" pitchFamily="2" charset="-122"/>
            </a:endParaRPr>
          </a:p>
        </p:txBody>
      </p:sp>
      <p:sp>
        <p:nvSpPr>
          <p:cNvPr id="1029" name="Rectangle 5"/>
          <p:cNvSpPr>
            <a:spLocks noGrp="1" noChangeArrowheads="1"/>
          </p:cNvSpPr>
          <p:nvPr>
            <p:ph type="ftr" sz="quarter" idx="3"/>
          </p:nvPr>
        </p:nvSpPr>
        <p:spPr bwMode="gray">
          <a:xfrm>
            <a:off x="7620000" y="6483351"/>
            <a:ext cx="2844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1">
                <a:latin typeface="Arial" charset="0"/>
                <a:ea typeface="宋体" pitchFamily="2" charset="-122"/>
              </a:defRPr>
            </a:lvl1pPr>
          </a:lstStyle>
          <a:p>
            <a:pPr>
              <a:defRPr/>
            </a:pPr>
            <a:endParaRPr lang="zh-CN" altLang="zh-CN"/>
          </a:p>
        </p:txBody>
      </p:sp>
      <p:sp>
        <p:nvSpPr>
          <p:cNvPr id="1030" name="Rectangle 6"/>
          <p:cNvSpPr>
            <a:spLocks noGrp="1" noChangeArrowheads="1"/>
          </p:cNvSpPr>
          <p:nvPr>
            <p:ph type="sldNum" sz="quarter" idx="4"/>
          </p:nvPr>
        </p:nvSpPr>
        <p:spPr bwMode="gray">
          <a:xfrm>
            <a:off x="10566400" y="6477000"/>
            <a:ext cx="111760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atin typeface="Arial" charset="0"/>
                <a:ea typeface="宋体" charset="-122"/>
              </a:defRPr>
            </a:lvl1pPr>
          </a:lstStyle>
          <a:p>
            <a:pPr>
              <a:defRPr/>
            </a:pPr>
            <a:fld id="{063D80F8-DC27-48CA-A22D-C490E6572308}" type="slidenum">
              <a:rPr lang="en-US" altLang="zh-CN"/>
              <a:pPr>
                <a:defRPr/>
              </a:pPr>
              <a:t>‹#›</a:t>
            </a:fld>
            <a:endParaRPr lang="en-US" altLang="zh-CN"/>
          </a:p>
        </p:txBody>
      </p:sp>
      <p:sp>
        <p:nvSpPr>
          <p:cNvPr id="1028" name="Rectangle 4"/>
          <p:cNvSpPr>
            <a:spLocks noGrp="1" noChangeArrowheads="1"/>
          </p:cNvSpPr>
          <p:nvPr>
            <p:ph type="dt" sz="half" idx="2"/>
          </p:nvPr>
        </p:nvSpPr>
        <p:spPr bwMode="gray">
          <a:xfrm>
            <a:off x="4978400" y="6477000"/>
            <a:ext cx="254000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atin typeface="Arial" charset="0"/>
                <a:ea typeface="宋体" charset="-122"/>
              </a:defRPr>
            </a:lvl1pPr>
          </a:lstStyle>
          <a:p>
            <a:pPr>
              <a:defRPr/>
            </a:pPr>
            <a:endParaRPr lang="en-US" altLang="zh-CN"/>
          </a:p>
        </p:txBody>
      </p:sp>
      <p:sp>
        <p:nvSpPr>
          <p:cNvPr id="1032" name="Rectangle 3"/>
          <p:cNvSpPr>
            <a:spLocks noGrp="1" noChangeArrowheads="1"/>
          </p:cNvSpPr>
          <p:nvPr>
            <p:ph type="body" idx="1"/>
          </p:nvPr>
        </p:nvSpPr>
        <p:spPr bwMode="gray">
          <a:xfrm>
            <a:off x="406400" y="1066800"/>
            <a:ext cx="112776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grpSp>
        <p:nvGrpSpPr>
          <p:cNvPr id="1033" name="Group 191"/>
          <p:cNvGrpSpPr>
            <a:grpSpLocks/>
          </p:cNvGrpSpPr>
          <p:nvPr/>
        </p:nvGrpSpPr>
        <p:grpSpPr bwMode="auto">
          <a:xfrm>
            <a:off x="406400" y="800101"/>
            <a:ext cx="11169651" cy="131763"/>
            <a:chOff x="192" y="498"/>
            <a:chExt cx="5376" cy="78"/>
          </a:xfrm>
        </p:grpSpPr>
        <p:grpSp>
          <p:nvGrpSpPr>
            <p:cNvPr id="1035" name="Group 192"/>
            <p:cNvGrpSpPr>
              <a:grpSpLocks/>
            </p:cNvGrpSpPr>
            <p:nvPr userDrawn="1"/>
          </p:nvGrpSpPr>
          <p:grpSpPr bwMode="auto">
            <a:xfrm>
              <a:off x="192" y="498"/>
              <a:ext cx="5376" cy="78"/>
              <a:chOff x="192" y="498"/>
              <a:chExt cx="5376" cy="78"/>
            </a:xfrm>
          </p:grpSpPr>
          <p:sp>
            <p:nvSpPr>
              <p:cNvPr id="1217" name="Rectangle 193"/>
              <p:cNvSpPr>
                <a:spLocks noChangeArrowheads="1"/>
              </p:cNvSpPr>
              <p:nvPr userDrawn="1"/>
            </p:nvSpPr>
            <p:spPr bwMode="gray">
              <a:xfrm>
                <a:off x="192" y="498"/>
                <a:ext cx="1488" cy="78"/>
              </a:xfrm>
              <a:prstGeom prst="rect">
                <a:avLst/>
              </a:prstGeom>
              <a:solidFill>
                <a:schemeClr val="tx2"/>
              </a:solidFill>
              <a:ln w="9525">
                <a:noFill/>
                <a:miter lim="800000"/>
                <a:headEnd/>
                <a:tailEnd/>
              </a:ln>
              <a:effectLst/>
            </p:spPr>
            <p:txBody>
              <a:bodyPr wrap="none" anchor="ctr"/>
              <a:lstStyle/>
              <a:p>
                <a:pPr>
                  <a:defRPr/>
                </a:pPr>
                <a:endParaRPr lang="zh-CN" altLang="en-US">
                  <a:ea typeface="宋体" pitchFamily="2" charset="-122"/>
                </a:endParaRPr>
              </a:p>
            </p:txBody>
          </p:sp>
          <p:sp>
            <p:nvSpPr>
              <p:cNvPr id="1218" name="Line 194"/>
              <p:cNvSpPr>
                <a:spLocks noChangeShapeType="1"/>
              </p:cNvSpPr>
              <p:nvPr userDrawn="1"/>
            </p:nvSpPr>
            <p:spPr bwMode="gray">
              <a:xfrm>
                <a:off x="192" y="576"/>
                <a:ext cx="5376" cy="0"/>
              </a:xfrm>
              <a:prstGeom prst="line">
                <a:avLst/>
              </a:prstGeom>
              <a:noFill/>
              <a:ln w="19050">
                <a:solidFill>
                  <a:schemeClr val="tx2"/>
                </a:solidFill>
                <a:round/>
                <a:headEnd/>
                <a:tailEnd/>
              </a:ln>
              <a:effectLst/>
            </p:spPr>
            <p:txBody>
              <a:bodyPr/>
              <a:lstStyle/>
              <a:p>
                <a:pPr>
                  <a:defRPr/>
                </a:pPr>
                <a:endParaRPr lang="zh-CN" altLang="en-US"/>
              </a:p>
            </p:txBody>
          </p:sp>
        </p:grpSp>
        <p:pic>
          <p:nvPicPr>
            <p:cNvPr id="1036" name="Picture 195" descr="Untitled-4 copy"/>
            <p:cNvPicPr>
              <a:picLocks noChangeAspect="1" noChangeArrowheads="1"/>
            </p:cNvPicPr>
            <p:nvPr userDrawn="1"/>
          </p:nvPicPr>
          <p:blipFill>
            <a:blip r:embed="rId14" cstate="print"/>
            <a:srcRect/>
            <a:stretch>
              <a:fillRect/>
            </a:stretch>
          </p:blipFill>
          <p:spPr bwMode="gray">
            <a:xfrm>
              <a:off x="300" y="504"/>
              <a:ext cx="72" cy="72"/>
            </a:xfrm>
            <a:prstGeom prst="rect">
              <a:avLst/>
            </a:prstGeom>
            <a:noFill/>
            <a:ln w="9525">
              <a:noFill/>
              <a:miter lim="800000"/>
              <a:headEnd/>
              <a:tailEnd/>
            </a:ln>
          </p:spPr>
        </p:pic>
      </p:grpSp>
      <p:sp>
        <p:nvSpPr>
          <p:cNvPr id="1034" name="Rectangle 2"/>
          <p:cNvSpPr>
            <a:spLocks noGrp="1" noChangeArrowheads="1"/>
          </p:cNvSpPr>
          <p:nvPr>
            <p:ph type="title"/>
          </p:nvPr>
        </p:nvSpPr>
        <p:spPr bwMode="black">
          <a:xfrm>
            <a:off x="406400" y="152401"/>
            <a:ext cx="8229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graphicFrame>
        <p:nvGraphicFramePr>
          <p:cNvPr id="1026" name="Object 267"/>
          <p:cNvGraphicFramePr>
            <a:graphicFrameLocks noChangeAspect="1"/>
          </p:cNvGraphicFramePr>
          <p:nvPr/>
        </p:nvGraphicFramePr>
        <p:xfrm>
          <a:off x="10621433" y="42864"/>
          <a:ext cx="1524000" cy="858837"/>
        </p:xfrm>
        <a:graphic>
          <a:graphicData uri="http://schemas.openxmlformats.org/presentationml/2006/ole">
            <mc:AlternateContent xmlns:mc="http://schemas.openxmlformats.org/markup-compatibility/2006">
              <mc:Choice xmlns:v="urn:schemas-microsoft-com:vml" Requires="v">
                <p:oleObj spid="_x0000_s1226" name="位图图像" r:id="rId15" imgW="2247619" imgH="1685714" progId="PBrush">
                  <p:embed/>
                </p:oleObj>
              </mc:Choice>
              <mc:Fallback>
                <p:oleObj name="位图图像" r:id="rId15" imgW="2247619" imgH="1685714" progId="PBrush">
                  <p:embed/>
                  <p:pic>
                    <p:nvPicPr>
                      <p:cNvPr id="0" name="Picture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621433" y="42864"/>
                        <a:ext cx="1524000" cy="858837"/>
                      </a:xfrm>
                      <a:prstGeom prst="rect">
                        <a:avLst/>
                      </a:prstGeom>
                      <a:noFill/>
                      <a:ln>
                        <a:noFill/>
                      </a:ln>
                      <a:effectLst/>
                      <a:extLst>
                        <a:ext uri="{909E8E84-426E-40DD-AFC4-6F175D3DCCD1}">
                          <a14:hiddenFill xmlns:a14="http://schemas.microsoft.com/office/drawing/2010/main">
                            <a:solidFill>
                              <a:srgbClr val="9FD56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ED9CC"/>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911"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Lst>
  <p:hf hdr="0" ftr="0" dt="0"/>
  <p:txStyles>
    <p:titleStyle>
      <a:lvl1pPr algn="l" rtl="0" eaLnBrk="0" fontAlgn="base" hangingPunct="0">
        <a:spcBef>
          <a:spcPct val="0"/>
        </a:spcBef>
        <a:spcAft>
          <a:spcPct val="0"/>
        </a:spcAft>
        <a:defRPr sz="3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Arial" charset="0"/>
        </a:defRPr>
      </a:lvl2pPr>
      <a:lvl3pPr algn="l" rtl="0" eaLnBrk="0" fontAlgn="base" hangingPunct="0">
        <a:spcBef>
          <a:spcPct val="0"/>
        </a:spcBef>
        <a:spcAft>
          <a:spcPct val="0"/>
        </a:spcAft>
        <a:defRPr sz="3200">
          <a:solidFill>
            <a:schemeClr val="tx2"/>
          </a:solidFill>
          <a:latin typeface="Arial" charset="0"/>
        </a:defRPr>
      </a:lvl3pPr>
      <a:lvl4pPr algn="l" rtl="0" eaLnBrk="0" fontAlgn="base" hangingPunct="0">
        <a:spcBef>
          <a:spcPct val="0"/>
        </a:spcBef>
        <a:spcAft>
          <a:spcPct val="0"/>
        </a:spcAft>
        <a:defRPr sz="3200">
          <a:solidFill>
            <a:schemeClr val="tx2"/>
          </a:solidFill>
          <a:latin typeface="Arial" charset="0"/>
        </a:defRPr>
      </a:lvl4pPr>
      <a:lvl5pPr algn="l" rtl="0" eaLnBrk="0" fontAlgn="base" hangingPunct="0">
        <a:spcBef>
          <a:spcPct val="0"/>
        </a:spcBef>
        <a:spcAft>
          <a:spcPct val="0"/>
        </a:spcAft>
        <a:defRPr sz="3200">
          <a:solidFill>
            <a:schemeClr val="tx2"/>
          </a:solidFill>
          <a:latin typeface="Arial" charset="0"/>
        </a:defRPr>
      </a:lvl5pPr>
      <a:lvl6pPr marL="457200" algn="l" rtl="0" eaLnBrk="1" fontAlgn="base" hangingPunct="1">
        <a:spcBef>
          <a:spcPct val="0"/>
        </a:spcBef>
        <a:spcAft>
          <a:spcPct val="0"/>
        </a:spcAft>
        <a:defRPr sz="3200">
          <a:solidFill>
            <a:schemeClr val="tx2"/>
          </a:solidFill>
          <a:latin typeface="Arial" charset="0"/>
        </a:defRPr>
      </a:lvl6pPr>
      <a:lvl7pPr marL="914400" algn="l" rtl="0" eaLnBrk="1" fontAlgn="base" hangingPunct="1">
        <a:spcBef>
          <a:spcPct val="0"/>
        </a:spcBef>
        <a:spcAft>
          <a:spcPct val="0"/>
        </a:spcAft>
        <a:defRPr sz="3200">
          <a:solidFill>
            <a:schemeClr val="tx2"/>
          </a:solidFill>
          <a:latin typeface="Arial" charset="0"/>
        </a:defRPr>
      </a:lvl7pPr>
      <a:lvl8pPr marL="1371600" algn="l" rtl="0" eaLnBrk="1" fontAlgn="base" hangingPunct="1">
        <a:spcBef>
          <a:spcPct val="0"/>
        </a:spcBef>
        <a:spcAft>
          <a:spcPct val="0"/>
        </a:spcAft>
        <a:defRPr sz="3200">
          <a:solidFill>
            <a:schemeClr val="tx2"/>
          </a:solidFill>
          <a:latin typeface="Arial" charset="0"/>
        </a:defRPr>
      </a:lvl8pPr>
      <a:lvl9pPr marL="1828800" algn="l" rtl="0" eaLnBrk="1" fontAlgn="base" hangingPunct="1">
        <a:spcBef>
          <a:spcPct val="0"/>
        </a:spcBef>
        <a:spcAft>
          <a:spcPct val="0"/>
        </a:spcAft>
        <a:defRPr sz="3200">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7.wmf"/><Relationship Id="rId5" Type="http://schemas.openxmlformats.org/officeDocument/2006/relationships/oleObject" Target="../embeddings/oleObject4.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1.wmf"/><Relationship Id="rId5" Type="http://schemas.openxmlformats.org/officeDocument/2006/relationships/oleObject" Target="../embeddings/oleObject8.bin"/><Relationship Id="rId10" Type="http://schemas.openxmlformats.org/officeDocument/2006/relationships/image" Target="../media/image33.wmf"/><Relationship Id="rId4" Type="http://schemas.openxmlformats.org/officeDocument/2006/relationships/image" Target="../media/image30.wmf"/><Relationship Id="rId9" Type="http://schemas.openxmlformats.org/officeDocument/2006/relationships/oleObject" Target="../embeddings/oleObject10.bin"/></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41.wmf"/><Relationship Id="rId3" Type="http://schemas.openxmlformats.org/officeDocument/2006/relationships/notesSlide" Target="../notesSlides/notesSlide5.xml"/><Relationship Id="rId7" Type="http://schemas.openxmlformats.org/officeDocument/2006/relationships/image" Target="../media/image38.wmf"/><Relationship Id="rId12"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2.bin"/><Relationship Id="rId11" Type="http://schemas.openxmlformats.org/officeDocument/2006/relationships/image" Target="../media/image40.wmf"/><Relationship Id="rId5" Type="http://schemas.openxmlformats.org/officeDocument/2006/relationships/image" Target="../media/image37.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39.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0.wmf"/><Relationship Id="rId5" Type="http://schemas.openxmlformats.org/officeDocument/2006/relationships/oleObject" Target="../embeddings/oleObject14.bin"/><Relationship Id="rId4" Type="http://schemas.openxmlformats.org/officeDocument/2006/relationships/image" Target="../media/image41.wmf"/></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3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7.png"/><Relationship Id="rId7" Type="http://schemas.openxmlformats.org/officeDocument/2006/relationships/image" Target="../media/image92.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89.png"/><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00.wmf"/></Relationships>
</file>

<file path=ppt/slides/_rels/slide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04.png"/><Relationship Id="rId4" Type="http://schemas.openxmlformats.org/officeDocument/2006/relationships/image" Target="../media/image103.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05.wmf"/><Relationship Id="rId5" Type="http://schemas.openxmlformats.org/officeDocument/2006/relationships/oleObject" Target="../embeddings/oleObject19.bin"/><Relationship Id="rId4" Type="http://schemas.openxmlformats.org/officeDocument/2006/relationships/image" Target="../media/image103.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notesSlide" Target="../notesSlides/notesSlide7.xml"/><Relationship Id="rId7" Type="http://schemas.openxmlformats.org/officeDocument/2006/relationships/image" Target="../media/image108.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1.bin"/><Relationship Id="rId11" Type="http://schemas.openxmlformats.org/officeDocument/2006/relationships/image" Target="../media/image110.png"/><Relationship Id="rId5" Type="http://schemas.openxmlformats.org/officeDocument/2006/relationships/image" Target="../media/image107.wmf"/><Relationship Id="rId10" Type="http://schemas.openxmlformats.org/officeDocument/2006/relationships/image" Target="../media/image109.wmf"/><Relationship Id="rId4" Type="http://schemas.openxmlformats.org/officeDocument/2006/relationships/oleObject" Target="../embeddings/oleObject20.bin"/><Relationship Id="rId9" Type="http://schemas.openxmlformats.org/officeDocument/2006/relationships/oleObject" Target="../embeddings/oleObject22.bin"/></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oleObject" Target="../embeddings/oleObject23.bin"/><Relationship Id="rId7" Type="http://schemas.openxmlformats.org/officeDocument/2006/relationships/image" Target="../media/image113.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4.bin"/><Relationship Id="rId5" Type="http://schemas.openxmlformats.org/officeDocument/2006/relationships/image" Target="../media/image115.png"/><Relationship Id="rId4" Type="http://schemas.openxmlformats.org/officeDocument/2006/relationships/image" Target="../media/image112.wmf"/><Relationship Id="rId9" Type="http://schemas.openxmlformats.org/officeDocument/2006/relationships/image" Target="../media/image114.wmf"/></Relationships>
</file>

<file path=ppt/slides/_rels/slide5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19.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18.wmf"/><Relationship Id="rId5" Type="http://schemas.openxmlformats.org/officeDocument/2006/relationships/oleObject" Target="../embeddings/oleObject27.bin"/><Relationship Id="rId10" Type="http://schemas.openxmlformats.org/officeDocument/2006/relationships/image" Target="../media/image120.wmf"/><Relationship Id="rId4" Type="http://schemas.openxmlformats.org/officeDocument/2006/relationships/image" Target="../media/image117.wmf"/><Relationship Id="rId9" Type="http://schemas.openxmlformats.org/officeDocument/2006/relationships/oleObject" Target="../embeddings/oleObject29.bin"/></Relationships>
</file>

<file path=ppt/slides/_rels/slide5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5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6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6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6" name="Rectangle 4"/>
          <p:cNvSpPr>
            <a:spLocks noGrp="1" noChangeArrowheads="1"/>
          </p:cNvSpPr>
          <p:nvPr>
            <p:ph type="ctrTitle"/>
          </p:nvPr>
        </p:nvSpPr>
        <p:spPr>
          <a:xfrm>
            <a:off x="2166938" y="2071688"/>
            <a:ext cx="8001000" cy="747712"/>
          </a:xfrm>
        </p:spPr>
        <p:txBody>
          <a:bodyPr/>
          <a:lstStyle/>
          <a:p>
            <a:pPr algn="ctr">
              <a:lnSpc>
                <a:spcPct val="65000"/>
              </a:lnSpc>
              <a:spcBef>
                <a:spcPct val="50000"/>
              </a:spcBef>
              <a:defRPr/>
            </a:pPr>
            <a:r>
              <a:rPr lang="zh-CN" altLang="en-US" sz="4400" dirty="0">
                <a:latin typeface="方正姚体" pitchFamily="2" charset="-122"/>
                <a:ea typeface="方正姚体" pitchFamily="2" charset="-122"/>
              </a:rPr>
              <a:t>模式识别与机器学习</a:t>
            </a:r>
            <a:endParaRPr lang="zh-CN" altLang="en-GB" sz="4400" dirty="0">
              <a:latin typeface="方正姚体" pitchFamily="2" charset="-122"/>
              <a:ea typeface="方正姚体" pitchFamily="2" charset="-122"/>
              <a:cs typeface="+mn-cs"/>
            </a:endParaRPr>
          </a:p>
        </p:txBody>
      </p:sp>
      <p:sp>
        <p:nvSpPr>
          <p:cNvPr id="4100" name="TextBox 6"/>
          <p:cNvSpPr txBox="1">
            <a:spLocks noChangeArrowheads="1"/>
          </p:cNvSpPr>
          <p:nvPr/>
        </p:nvSpPr>
        <p:spPr bwMode="auto">
          <a:xfrm>
            <a:off x="5709325" y="1"/>
            <a:ext cx="4937175" cy="646331"/>
          </a:xfrm>
          <a:prstGeom prst="rect">
            <a:avLst/>
          </a:prstGeom>
          <a:noFill/>
          <a:ln w="9525">
            <a:noFill/>
            <a:miter lim="800000"/>
            <a:headEnd/>
            <a:tailEnd/>
          </a:ln>
        </p:spPr>
        <p:txBody>
          <a:bodyPr wrap="square">
            <a:spAutoFit/>
          </a:bodyPr>
          <a:lstStyle/>
          <a:p>
            <a:pPr algn="r"/>
            <a:r>
              <a:rPr lang="zh-CN" altLang="en-US" sz="3600" b="1" dirty="0">
                <a:solidFill>
                  <a:srgbClr val="418D91"/>
                </a:solidFill>
                <a:latin typeface="黑体" pitchFamily="49" charset="-122"/>
                <a:ea typeface="黑体" pitchFamily="49" charset="-122"/>
              </a:rPr>
              <a:t>人工智能与自动化学院</a:t>
            </a:r>
          </a:p>
        </p:txBody>
      </p:sp>
      <p:sp>
        <p:nvSpPr>
          <p:cNvPr id="4" name="Rectangle 4"/>
          <p:cNvSpPr txBox="1">
            <a:spLocks noChangeArrowheads="1"/>
          </p:cNvSpPr>
          <p:nvPr/>
        </p:nvSpPr>
        <p:spPr bwMode="gray">
          <a:xfrm>
            <a:off x="3863752" y="3861048"/>
            <a:ext cx="5357794" cy="747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lnSpc>
                <a:spcPct val="65000"/>
              </a:lnSpc>
              <a:spcBef>
                <a:spcPct val="50000"/>
              </a:spcBef>
              <a:defRPr/>
            </a:pPr>
            <a:r>
              <a:rPr lang="zh-CN" altLang="en-US" sz="3600" b="1" kern="0" dirty="0">
                <a:latin typeface="黑体" pitchFamily="49" charset="-122"/>
                <a:ea typeface="黑体" pitchFamily="49" charset="-122"/>
              </a:rPr>
              <a:t>聚类分析 </a:t>
            </a:r>
            <a:endParaRPr lang="en-US" altLang="zh-CN" sz="3600" b="1" kern="0" dirty="0">
              <a:latin typeface="黑体" pitchFamily="49" charset="-122"/>
              <a:ea typeface="黑体" pitchFamily="49" charset="-122"/>
            </a:endParaRPr>
          </a:p>
          <a:p>
            <a:pPr eaLnBrk="0" hangingPunct="0">
              <a:lnSpc>
                <a:spcPct val="65000"/>
              </a:lnSpc>
              <a:spcBef>
                <a:spcPct val="50000"/>
              </a:spcBef>
              <a:defRPr/>
            </a:pPr>
            <a:r>
              <a:rPr lang="zh-CN" altLang="en-US" sz="3600" b="1" kern="0" dirty="0">
                <a:latin typeface="黑体" pitchFamily="49" charset="-122"/>
                <a:ea typeface="黑体" pitchFamily="49" charset="-122"/>
              </a:rPr>
              <a:t>             </a:t>
            </a:r>
            <a:endParaRPr lang="zh-CN" altLang="en-GB" sz="3600" b="1" kern="0" dirty="0">
              <a:latin typeface="黑体" pitchFamily="49" charset="-122"/>
              <a:ea typeface="黑体"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引言</a:t>
            </a:r>
            <a:endParaRPr lang="zh-CN" altLang="en-US" dirty="0"/>
          </a:p>
        </p:txBody>
      </p:sp>
      <p:sp>
        <p:nvSpPr>
          <p:cNvPr id="3" name="内容占位符 2"/>
          <p:cNvSpPr>
            <a:spLocks noGrp="1"/>
          </p:cNvSpPr>
          <p:nvPr>
            <p:ph idx="1"/>
          </p:nvPr>
        </p:nvSpPr>
        <p:spPr>
          <a:xfrm>
            <a:off x="1828800" y="1066800"/>
            <a:ext cx="8587680" cy="5334000"/>
          </a:xfrm>
        </p:spPr>
        <p:txBody>
          <a:bodyPr/>
          <a:lstStyle/>
          <a:p>
            <a:pPr marL="0" indent="0">
              <a:lnSpc>
                <a:spcPct val="150000"/>
              </a:lnSpc>
              <a:buNone/>
            </a:pPr>
            <a:r>
              <a:rPr lang="zh-CN" altLang="en-US" sz="2400" b="1" dirty="0">
                <a:latin typeface="Times New Roman" pitchFamily="18" charset="0"/>
                <a:ea typeface="宋体" pitchFamily="2" charset="-122"/>
                <a:cs typeface="Times New Roman" pitchFamily="18" charset="0"/>
              </a:rPr>
              <a:t>聚类（</a:t>
            </a:r>
            <a:r>
              <a:rPr lang="en-US" altLang="zh-CN" sz="2400" b="1" dirty="0">
                <a:latin typeface="Times New Roman" pitchFamily="18" charset="0"/>
                <a:ea typeface="宋体" pitchFamily="2" charset="-122"/>
                <a:cs typeface="Times New Roman" pitchFamily="18" charset="0"/>
              </a:rPr>
              <a:t>Clustering</a:t>
            </a:r>
            <a:r>
              <a:rPr lang="zh-CN" altLang="en-US" sz="2400" b="1" dirty="0">
                <a:latin typeface="Times New Roman" pitchFamily="18" charset="0"/>
                <a:ea typeface="宋体" pitchFamily="2" charset="-122"/>
                <a:cs typeface="Times New Roman" pitchFamily="18" charset="0"/>
              </a:rPr>
              <a:t>）算法概述</a:t>
            </a:r>
            <a:endParaRPr lang="en-US" altLang="zh-CN" sz="2400" b="1" dirty="0">
              <a:latin typeface="Times New Roman" pitchFamily="18" charset="0"/>
              <a:ea typeface="宋体" pitchFamily="2" charset="-122"/>
              <a:cs typeface="Times New Roman" pitchFamily="18" charset="0"/>
            </a:endParaRPr>
          </a:p>
          <a:p>
            <a:pPr marL="0" indent="0">
              <a:lnSpc>
                <a:spcPct val="150000"/>
              </a:lnSpc>
              <a:buNone/>
            </a:pPr>
            <a:r>
              <a:rPr lang="en-US" altLang="zh-CN" sz="2000" b="1" dirty="0">
                <a:latin typeface="Times New Roman" pitchFamily="18" charset="0"/>
                <a:ea typeface="宋体" pitchFamily="2" charset="-122"/>
                <a:cs typeface="Times New Roman" pitchFamily="18" charset="0"/>
              </a:rPr>
              <a:t>3</a:t>
            </a:r>
            <a:r>
              <a:rPr lang="zh-CN" altLang="en-US" sz="2000" b="1" dirty="0">
                <a:latin typeface="Times New Roman" pitchFamily="18" charset="0"/>
                <a:ea typeface="宋体" pitchFamily="2" charset="-122"/>
                <a:cs typeface="Times New Roman" pitchFamily="18" charset="0"/>
              </a:rPr>
              <a:t>、</a:t>
            </a:r>
            <a:r>
              <a:rPr lang="zh-CN" altLang="en-US" sz="2000" b="1" dirty="0">
                <a:solidFill>
                  <a:srgbClr val="FF0000"/>
                </a:solidFill>
                <a:latin typeface="黑体" panose="02010609060101010101" pitchFamily="49" charset="-122"/>
                <a:ea typeface="黑体" panose="02010609060101010101" pitchFamily="49" charset="-122"/>
                <a:cs typeface="Times New Roman" pitchFamily="18" charset="0"/>
              </a:rPr>
              <a:t>基于模糊的聚类</a:t>
            </a:r>
            <a:r>
              <a:rPr lang="en-US" altLang="zh-CN" sz="2000" b="1" dirty="0">
                <a:latin typeface="Times New Roman" pitchFamily="18" charset="0"/>
                <a:ea typeface="宋体" pitchFamily="2" charset="-122"/>
                <a:cs typeface="Times New Roman" pitchFamily="18" charset="0"/>
              </a:rPr>
              <a:t>FCM </a:t>
            </a:r>
            <a:r>
              <a:rPr lang="zh-CN" altLang="en-US" sz="2000" b="1" dirty="0">
                <a:latin typeface="Times New Roman" pitchFamily="18" charset="0"/>
                <a:ea typeface="宋体" pitchFamily="2" charset="-122"/>
                <a:cs typeface="Times New Roman" pitchFamily="18" charset="0"/>
              </a:rPr>
              <a:t>： 基于模糊集理论的聚类方法，</a:t>
            </a:r>
            <a:r>
              <a:rPr lang="zh-CN" altLang="en-US" sz="2000" b="1" dirty="0">
                <a:solidFill>
                  <a:srgbClr val="0000FF"/>
                </a:solidFill>
                <a:latin typeface="Times New Roman" pitchFamily="18" charset="0"/>
                <a:ea typeface="宋体" pitchFamily="2" charset="-122"/>
                <a:cs typeface="Times New Roman" pitchFamily="18" charset="0"/>
              </a:rPr>
              <a:t>样本以一定的概率属于某个类</a:t>
            </a:r>
            <a:r>
              <a:rPr lang="zh-CN" altLang="en-US" sz="2000" b="1" dirty="0">
                <a:latin typeface="Times New Roman" pitchFamily="18" charset="0"/>
                <a:ea typeface="宋体" pitchFamily="2" charset="-122"/>
                <a:cs typeface="Times New Roman" pitchFamily="18" charset="0"/>
              </a:rPr>
              <a:t>。</a:t>
            </a:r>
            <a:r>
              <a:rPr lang="en-US" altLang="zh-CN" sz="2000" b="1" dirty="0">
                <a:latin typeface="Times New Roman" pitchFamily="18" charset="0"/>
                <a:ea typeface="宋体" pitchFamily="2" charset="-122"/>
                <a:cs typeface="Times New Roman" pitchFamily="18" charset="0"/>
              </a:rPr>
              <a:t>FCM</a:t>
            </a:r>
            <a:r>
              <a:rPr lang="zh-CN" altLang="en-US" sz="2000" b="1" dirty="0">
                <a:latin typeface="Times New Roman" pitchFamily="18" charset="0"/>
                <a:ea typeface="宋体" pitchFamily="2" charset="-122"/>
                <a:cs typeface="Times New Roman" pitchFamily="18" charset="0"/>
              </a:rPr>
              <a:t>算法是一种以隶属度来确定每个数据点属于某个聚类程度的算法。优点是对于满足正态分布的数据聚类效果会很好，缺点是不能确保收敛于一个最优解，性能依赖于初始聚类中心。常见的算法有改进模糊</a:t>
            </a:r>
            <a:r>
              <a:rPr lang="en-US" altLang="zh-CN" sz="2000" b="1" dirty="0">
                <a:latin typeface="Times New Roman" pitchFamily="18" charset="0"/>
                <a:ea typeface="宋体" pitchFamily="2" charset="-122"/>
                <a:cs typeface="Times New Roman" pitchFamily="18" charset="0"/>
              </a:rPr>
              <a:t>k</a:t>
            </a:r>
            <a:r>
              <a:rPr lang="zh-CN" altLang="en-US" sz="2000" b="1" dirty="0">
                <a:latin typeface="Times New Roman" pitchFamily="18" charset="0"/>
                <a:ea typeface="宋体" pitchFamily="2" charset="-122"/>
                <a:cs typeface="Times New Roman" pitchFamily="18" charset="0"/>
              </a:rPr>
              <a:t>均值聚类。</a:t>
            </a:r>
            <a:endParaRPr lang="en-US" altLang="zh-CN" sz="2000" b="1" dirty="0">
              <a:latin typeface="Times New Roman" pitchFamily="18" charset="0"/>
              <a:ea typeface="宋体" pitchFamily="2" charset="-122"/>
              <a:cs typeface="Times New Roman" pitchFamily="18" charset="0"/>
            </a:endParaRPr>
          </a:p>
          <a:p>
            <a:pPr marL="0" indent="0">
              <a:lnSpc>
                <a:spcPct val="150000"/>
              </a:lnSpc>
              <a:buNone/>
            </a:pPr>
            <a:r>
              <a:rPr lang="en-US" altLang="zh-CN" sz="2000" b="1" dirty="0">
                <a:latin typeface="Times New Roman" pitchFamily="18" charset="0"/>
                <a:ea typeface="宋体" pitchFamily="2" charset="-122"/>
                <a:cs typeface="Times New Roman" pitchFamily="18" charset="0"/>
              </a:rPr>
              <a:t>4.</a:t>
            </a:r>
            <a:r>
              <a:rPr lang="zh-CN" altLang="en-US" sz="2000" b="1" dirty="0">
                <a:solidFill>
                  <a:srgbClr val="FF0000"/>
                </a:solidFill>
                <a:latin typeface="黑体" panose="02010609060101010101" pitchFamily="49" charset="-122"/>
                <a:ea typeface="黑体" panose="02010609060101010101" pitchFamily="49" charset="-122"/>
                <a:cs typeface="Times New Roman" pitchFamily="18" charset="0"/>
              </a:rPr>
              <a:t>基于网格</a:t>
            </a:r>
            <a:r>
              <a:rPr lang="zh-CN" altLang="en-US" sz="2000" b="1" dirty="0">
                <a:latin typeface="Times New Roman" pitchFamily="18" charset="0"/>
                <a:ea typeface="宋体" pitchFamily="2" charset="-122"/>
                <a:cs typeface="Times New Roman" pitchFamily="18" charset="0"/>
              </a:rPr>
              <a:t>：这类方法的原理就是将数据空间划分为网格单元，将数据对象集映射到网格单元中，并计算每个单元的密度。根据预设的阈值判断每个网格单元是否为高密度单元，由邻近的稠密单元组形成“类”。特点是处理速度很快，通常与数据库中样本数无关，只与把数据空间分为多少个单元有关。 主要算法有</a:t>
            </a:r>
            <a:r>
              <a:rPr lang="en-US" altLang="zh-CN" sz="2000" b="1" dirty="0">
                <a:latin typeface="Times New Roman" pitchFamily="18" charset="0"/>
                <a:ea typeface="宋体" pitchFamily="2" charset="-122"/>
                <a:cs typeface="Times New Roman" pitchFamily="18" charset="0"/>
              </a:rPr>
              <a:t>STING</a:t>
            </a:r>
            <a:r>
              <a:rPr lang="zh-CN" altLang="en-US" sz="2000" b="1" dirty="0">
                <a:latin typeface="Times New Roman" pitchFamily="18" charset="0"/>
                <a:ea typeface="宋体" pitchFamily="2" charset="-122"/>
                <a:cs typeface="Times New Roman" pitchFamily="18" charset="0"/>
              </a:rPr>
              <a:t>、</a:t>
            </a:r>
            <a:r>
              <a:rPr lang="en-US" altLang="zh-CN" sz="2000" b="1" dirty="0">
                <a:latin typeface="Times New Roman" pitchFamily="18" charset="0"/>
                <a:ea typeface="宋体" pitchFamily="2" charset="-122"/>
                <a:cs typeface="Times New Roman" pitchFamily="18" charset="0"/>
              </a:rPr>
              <a:t>CLIQUE</a:t>
            </a:r>
            <a:r>
              <a:rPr lang="zh-CN" altLang="en-US" sz="2000" b="1" dirty="0">
                <a:latin typeface="Times New Roman" pitchFamily="18" charset="0"/>
                <a:ea typeface="宋体" pitchFamily="2" charset="-122"/>
                <a:cs typeface="Times New Roman" pitchFamily="18" charset="0"/>
              </a:rPr>
              <a:t>、</a:t>
            </a:r>
            <a:r>
              <a:rPr lang="en-US" altLang="zh-CN" sz="2000" b="1" dirty="0">
                <a:latin typeface="Times New Roman" pitchFamily="18" charset="0"/>
                <a:ea typeface="宋体" pitchFamily="2" charset="-122"/>
                <a:cs typeface="Times New Roman" pitchFamily="18" charset="0"/>
              </a:rPr>
              <a:t>WAVE-CLUSTER</a:t>
            </a:r>
            <a:endParaRPr lang="zh-CN" altLang="en-US" sz="2000" b="1" dirty="0">
              <a:latin typeface="Times New Roman" pitchFamily="18" charset="0"/>
              <a:ea typeface="宋体" pitchFamily="2" charset="-122"/>
              <a:cs typeface="Times New Roman" pitchFamily="18" charset="0"/>
            </a:endParaRPr>
          </a:p>
          <a:p>
            <a:pPr marL="0" indent="0">
              <a:lnSpc>
                <a:spcPct val="150000"/>
              </a:lnSpc>
              <a:buNone/>
            </a:pPr>
            <a:endParaRPr lang="zh-CN" altLang="en-US" sz="2000" b="1" dirty="0">
              <a:latin typeface="Times New Roman" pitchFamily="18" charset="0"/>
              <a:ea typeface="宋体" pitchFamily="2" charset="-122"/>
              <a:cs typeface="Times New Roman" pitchFamily="18" charset="0"/>
            </a:endParaRPr>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10</a:t>
            </a:fld>
            <a:endParaRPr lang="en-US" altLang="zh-CN" dirty="0"/>
          </a:p>
        </p:txBody>
      </p:sp>
    </p:spTree>
    <p:extLst>
      <p:ext uri="{BB962C8B-B14F-4D97-AF65-F5344CB8AC3E}">
        <p14:creationId xmlns:p14="http://schemas.microsoft.com/office/powerpoint/2010/main" val="508522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引言</a:t>
            </a:r>
            <a:endParaRPr lang="zh-CN" altLang="en-US" dirty="0"/>
          </a:p>
        </p:txBody>
      </p:sp>
      <p:sp>
        <p:nvSpPr>
          <p:cNvPr id="3" name="内容占位符 2"/>
          <p:cNvSpPr>
            <a:spLocks noGrp="1"/>
          </p:cNvSpPr>
          <p:nvPr>
            <p:ph idx="1"/>
          </p:nvPr>
        </p:nvSpPr>
        <p:spPr>
          <a:xfrm>
            <a:off x="1828800" y="1066800"/>
            <a:ext cx="8587680" cy="5026496"/>
          </a:xfrm>
        </p:spPr>
        <p:txBody>
          <a:bodyPr/>
          <a:lstStyle/>
          <a:p>
            <a:pPr marL="0" indent="0">
              <a:lnSpc>
                <a:spcPct val="150000"/>
              </a:lnSpc>
              <a:buNone/>
            </a:pPr>
            <a:r>
              <a:rPr lang="zh-CN" altLang="en-US" sz="2400" b="1" dirty="0">
                <a:latin typeface="Times New Roman" pitchFamily="18" charset="0"/>
                <a:ea typeface="宋体" pitchFamily="2" charset="-122"/>
                <a:cs typeface="Times New Roman" pitchFamily="18" charset="0"/>
              </a:rPr>
              <a:t>聚类（</a:t>
            </a:r>
            <a:r>
              <a:rPr lang="en-US" altLang="zh-CN" sz="2400" b="1" dirty="0">
                <a:latin typeface="Times New Roman" pitchFamily="18" charset="0"/>
                <a:ea typeface="宋体" pitchFamily="2" charset="-122"/>
                <a:cs typeface="Times New Roman" pitchFamily="18" charset="0"/>
              </a:rPr>
              <a:t>Clustering</a:t>
            </a:r>
            <a:r>
              <a:rPr lang="zh-CN" altLang="en-US" sz="2400" b="1" dirty="0">
                <a:latin typeface="Times New Roman" pitchFamily="18" charset="0"/>
                <a:ea typeface="宋体" pitchFamily="2" charset="-122"/>
                <a:cs typeface="Times New Roman" pitchFamily="18" charset="0"/>
              </a:rPr>
              <a:t>）算法概述</a:t>
            </a:r>
            <a:endParaRPr lang="en-US" altLang="zh-CN" sz="2400" b="1" dirty="0">
              <a:latin typeface="Times New Roman" pitchFamily="18" charset="0"/>
              <a:ea typeface="宋体" pitchFamily="2" charset="-122"/>
              <a:cs typeface="Times New Roman" pitchFamily="18" charset="0"/>
            </a:endParaRPr>
          </a:p>
          <a:p>
            <a:pPr marL="0" indent="0" algn="just">
              <a:lnSpc>
                <a:spcPct val="150000"/>
              </a:lnSpc>
              <a:buNone/>
            </a:pPr>
            <a:r>
              <a:rPr lang="en-US" altLang="zh-CN" sz="2000" b="1" dirty="0">
                <a:latin typeface="Times New Roman" pitchFamily="18" charset="0"/>
                <a:ea typeface="宋体" pitchFamily="2" charset="-122"/>
                <a:cs typeface="Times New Roman" pitchFamily="18" charset="0"/>
              </a:rPr>
              <a:t>5.</a:t>
            </a:r>
            <a:r>
              <a:rPr lang="zh-CN" altLang="en-US" sz="2000" b="1" dirty="0">
                <a:solidFill>
                  <a:srgbClr val="FF0000"/>
                </a:solidFill>
                <a:latin typeface="黑体" panose="02010609060101010101" pitchFamily="49" charset="-122"/>
                <a:ea typeface="黑体" panose="02010609060101010101" pitchFamily="49" charset="-122"/>
                <a:cs typeface="Times New Roman" pitchFamily="18" charset="0"/>
              </a:rPr>
              <a:t>基于密度</a:t>
            </a:r>
            <a:r>
              <a:rPr lang="zh-CN" altLang="en-US" sz="2000" b="1" dirty="0">
                <a:latin typeface="Times New Roman" pitchFamily="18" charset="0"/>
                <a:ea typeface="宋体" pitchFamily="2" charset="-122"/>
                <a:cs typeface="Times New Roman" pitchFamily="18" charset="0"/>
              </a:rPr>
              <a:t>：定义两个参数，圈的最大半径，圈里最少应容纳几个点。只要邻近区域的密度超过某个阈值，就继续聚类，在一个圈里的，就是一个类。特点是能克服基于距离的算法只能发现“类圆形”的聚类的缺点，对噪声数据的处理比较好。主要算法有</a:t>
            </a:r>
            <a:r>
              <a:rPr lang="en-US" altLang="zh-CN" sz="2000" b="1" dirty="0">
                <a:latin typeface="Times New Roman" pitchFamily="18" charset="0"/>
                <a:ea typeface="宋体" pitchFamily="2" charset="-122"/>
                <a:cs typeface="Times New Roman" pitchFamily="18" charset="0"/>
              </a:rPr>
              <a:t>DBSCAN</a:t>
            </a:r>
            <a:r>
              <a:rPr lang="zh-CN" altLang="en-US" sz="2000" b="1" dirty="0">
                <a:latin typeface="Times New Roman" pitchFamily="18" charset="0"/>
                <a:ea typeface="宋体" pitchFamily="2" charset="-122"/>
                <a:cs typeface="Times New Roman" pitchFamily="18" charset="0"/>
              </a:rPr>
              <a:t>、</a:t>
            </a:r>
            <a:r>
              <a:rPr lang="en-US" altLang="zh-CN" sz="2000" b="1" dirty="0">
                <a:latin typeface="Times New Roman" pitchFamily="18" charset="0"/>
                <a:ea typeface="宋体" pitchFamily="2" charset="-122"/>
                <a:cs typeface="Times New Roman" pitchFamily="18" charset="0"/>
              </a:rPr>
              <a:t>OPTICS</a:t>
            </a:r>
            <a:r>
              <a:rPr lang="zh-CN" altLang="en-US" sz="2000" b="1" dirty="0">
                <a:latin typeface="Times New Roman" pitchFamily="18" charset="0"/>
                <a:ea typeface="宋体" pitchFamily="2" charset="-122"/>
                <a:cs typeface="Times New Roman" pitchFamily="18" charset="0"/>
              </a:rPr>
              <a:t>、</a:t>
            </a:r>
            <a:r>
              <a:rPr lang="en-US" altLang="zh-CN" sz="2000" b="1" dirty="0">
                <a:latin typeface="Times New Roman" pitchFamily="18" charset="0"/>
                <a:ea typeface="宋体" pitchFamily="2" charset="-122"/>
                <a:cs typeface="Times New Roman" pitchFamily="18" charset="0"/>
              </a:rPr>
              <a:t>DENCLUE</a:t>
            </a:r>
            <a:r>
              <a:rPr lang="zh-CN" altLang="en-US" sz="2000" b="1" dirty="0">
                <a:latin typeface="Times New Roman" pitchFamily="18" charset="0"/>
                <a:ea typeface="宋体" pitchFamily="2" charset="-122"/>
                <a:cs typeface="Times New Roman" pitchFamily="18" charset="0"/>
              </a:rPr>
              <a:t>。</a:t>
            </a:r>
            <a:endParaRPr lang="en-US" altLang="zh-CN" sz="2000" b="1" dirty="0">
              <a:latin typeface="Times New Roman" pitchFamily="18" charset="0"/>
              <a:ea typeface="宋体" pitchFamily="2" charset="-122"/>
              <a:cs typeface="Times New Roman" pitchFamily="18" charset="0"/>
            </a:endParaRPr>
          </a:p>
          <a:p>
            <a:pPr marL="0" indent="0">
              <a:lnSpc>
                <a:spcPct val="150000"/>
              </a:lnSpc>
              <a:buNone/>
            </a:pPr>
            <a:r>
              <a:rPr lang="en-US" altLang="zh-CN" sz="2000" b="1" dirty="0">
                <a:latin typeface="Times New Roman" pitchFamily="18" charset="0"/>
                <a:ea typeface="宋体" pitchFamily="2" charset="-122"/>
                <a:cs typeface="Times New Roman" pitchFamily="18" charset="0"/>
              </a:rPr>
              <a:t>6</a:t>
            </a:r>
            <a:r>
              <a:rPr lang="zh-CN" altLang="en-US" sz="2000" b="1" dirty="0">
                <a:latin typeface="Times New Roman" pitchFamily="18" charset="0"/>
                <a:ea typeface="宋体" pitchFamily="2" charset="-122"/>
                <a:cs typeface="Times New Roman" pitchFamily="18" charset="0"/>
              </a:rPr>
              <a:t>、</a:t>
            </a:r>
            <a:r>
              <a:rPr lang="zh-CN" altLang="en-US" sz="2000" b="1" dirty="0">
                <a:solidFill>
                  <a:srgbClr val="FF0000"/>
                </a:solidFill>
                <a:latin typeface="黑体" panose="02010609060101010101" pitchFamily="49" charset="-122"/>
                <a:ea typeface="黑体" panose="02010609060101010101" pitchFamily="49" charset="-122"/>
                <a:cs typeface="Times New Roman" pitchFamily="18" charset="0"/>
              </a:rPr>
              <a:t>基于模型</a:t>
            </a:r>
            <a:r>
              <a:rPr lang="zh-CN" altLang="en-US" sz="2000" b="1" dirty="0">
                <a:latin typeface="Times New Roman" pitchFamily="18" charset="0"/>
                <a:ea typeface="宋体" pitchFamily="2" charset="-122"/>
                <a:cs typeface="Times New Roman" pitchFamily="18" charset="0"/>
              </a:rPr>
              <a:t>：为每簇假定了一个模型，寻找数据对给定模型的最佳拟合。</a:t>
            </a:r>
            <a:endParaRPr lang="en-US" altLang="zh-CN" sz="2000" b="1" dirty="0">
              <a:latin typeface="Times New Roman" pitchFamily="18" charset="0"/>
              <a:ea typeface="宋体" pitchFamily="2" charset="-122"/>
              <a:cs typeface="Times New Roman" pitchFamily="18" charset="0"/>
            </a:endParaRPr>
          </a:p>
          <a:p>
            <a:pPr marL="0" indent="0" algn="just">
              <a:lnSpc>
                <a:spcPct val="150000"/>
              </a:lnSpc>
              <a:buNone/>
            </a:pPr>
            <a:r>
              <a:rPr lang="zh-CN" altLang="en-US" sz="2000" b="1" dirty="0">
                <a:latin typeface="Times New Roman" pitchFamily="18" charset="0"/>
                <a:ea typeface="宋体" pitchFamily="2" charset="-122"/>
                <a:cs typeface="Times New Roman" pitchFamily="18" charset="0"/>
              </a:rPr>
              <a:t>优点是对“类”的划分不那么“坚硬”，而是以概率形式表现，每一类的特征也可以用参数来表达。 缺点是执行效率不高，特别是分布数量很多并且数据量很少的时候。主要有基于概率模型的方法（如高斯混合模型</a:t>
            </a:r>
            <a:r>
              <a:rPr lang="en-US" altLang="zh-CN" sz="2000" b="1" dirty="0">
                <a:latin typeface="Times New Roman" pitchFamily="18" charset="0"/>
                <a:ea typeface="宋体" pitchFamily="2" charset="-122"/>
                <a:cs typeface="Times New Roman" pitchFamily="18" charset="0"/>
              </a:rPr>
              <a:t>GMM</a:t>
            </a:r>
            <a:r>
              <a:rPr lang="zh-CN" altLang="en-US" sz="2000" b="1" dirty="0">
                <a:latin typeface="Times New Roman" pitchFamily="18" charset="0"/>
                <a:ea typeface="宋体" pitchFamily="2" charset="-122"/>
                <a:cs typeface="Times New Roman" pitchFamily="18" charset="0"/>
              </a:rPr>
              <a:t> ）和基于神经网络模型（如自组织映射神经网络模型</a:t>
            </a:r>
            <a:r>
              <a:rPr lang="en-US" altLang="zh-CN" sz="2000" b="1" dirty="0">
                <a:latin typeface="Times New Roman" pitchFamily="18" charset="0"/>
                <a:ea typeface="宋体" pitchFamily="2" charset="-122"/>
                <a:cs typeface="Times New Roman" pitchFamily="18" charset="0"/>
              </a:rPr>
              <a:t> SOM</a:t>
            </a:r>
            <a:r>
              <a:rPr lang="zh-CN" altLang="en-US" sz="2000" b="1" dirty="0">
                <a:latin typeface="Times New Roman" pitchFamily="18" charset="0"/>
                <a:ea typeface="宋体" pitchFamily="2" charset="-122"/>
                <a:cs typeface="Times New Roman" pitchFamily="18" charset="0"/>
              </a:rPr>
              <a:t>）的方法。</a:t>
            </a:r>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11</a:t>
            </a:fld>
            <a:endParaRPr lang="en-US" altLang="zh-CN" dirty="0"/>
          </a:p>
        </p:txBody>
      </p:sp>
    </p:spTree>
    <p:extLst>
      <p:ext uri="{BB962C8B-B14F-4D97-AF65-F5344CB8AC3E}">
        <p14:creationId xmlns:p14="http://schemas.microsoft.com/office/powerpoint/2010/main" val="322592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引言</a:t>
            </a:r>
            <a:endParaRPr lang="zh-CN" altLang="en-US" dirty="0"/>
          </a:p>
        </p:txBody>
      </p:sp>
      <p:sp>
        <p:nvSpPr>
          <p:cNvPr id="3" name="内容占位符 2"/>
          <p:cNvSpPr>
            <a:spLocks noGrp="1"/>
          </p:cNvSpPr>
          <p:nvPr>
            <p:ph idx="1"/>
          </p:nvPr>
        </p:nvSpPr>
        <p:spPr>
          <a:xfrm>
            <a:off x="1199456" y="1115274"/>
            <a:ext cx="9577064" cy="5334000"/>
          </a:xfrm>
        </p:spPr>
        <p:txBody>
          <a:bodyPr/>
          <a:lstStyle/>
          <a:p>
            <a:r>
              <a:rPr lang="zh-CN" altLang="en-US" dirty="0">
                <a:solidFill>
                  <a:srgbClr val="FF0000"/>
                </a:solidFill>
              </a:rPr>
              <a:t>什么是好的聚类分析？</a:t>
            </a:r>
            <a:r>
              <a:rPr lang="zh-TW" altLang="en-US" dirty="0">
                <a:solidFill>
                  <a:srgbClr val="FF0000"/>
                </a:solidFill>
              </a:rPr>
              <a:t> </a:t>
            </a:r>
            <a:endParaRPr lang="en-US" altLang="zh-TW" dirty="0">
              <a:solidFill>
                <a:srgbClr val="FF0000"/>
              </a:solidFill>
            </a:endParaRPr>
          </a:p>
          <a:p>
            <a:pPr marL="0" indent="0">
              <a:buNone/>
            </a:pPr>
            <a:r>
              <a:rPr lang="zh-CN" altLang="en-US" sz="2400" dirty="0"/>
              <a:t>一个好的聚类分析方法会产生好的聚类结果，</a:t>
            </a:r>
            <a:r>
              <a:rPr lang="zh-CN" altLang="en-US" sz="2400" dirty="0">
                <a:solidFill>
                  <a:srgbClr val="FF0000"/>
                </a:solidFill>
              </a:rPr>
              <a:t>簇内相似度高</a:t>
            </a:r>
            <a:r>
              <a:rPr lang="zh-CN" altLang="en-US" sz="2400" dirty="0"/>
              <a:t>，</a:t>
            </a:r>
            <a:r>
              <a:rPr lang="zh-CN" altLang="en-US" sz="2400" dirty="0">
                <a:solidFill>
                  <a:srgbClr val="FF0000"/>
                </a:solidFill>
              </a:rPr>
              <a:t>簇间相似度低</a:t>
            </a:r>
            <a:r>
              <a:rPr lang="zh-CN" altLang="en-US" sz="2400" dirty="0"/>
              <a:t>。</a:t>
            </a:r>
            <a:endParaRPr lang="en-US" altLang="zh-CN" sz="2400" dirty="0"/>
          </a:p>
          <a:p>
            <a:pPr marL="0" indent="0" algn="just">
              <a:buNone/>
            </a:pPr>
            <a:r>
              <a:rPr lang="zh-CN" altLang="en-US" sz="2400" b="1" dirty="0">
                <a:solidFill>
                  <a:srgbClr val="0000FF"/>
                </a:solidFill>
                <a:latin typeface="宋体" panose="02010600030101010101" pitchFamily="2" charset="-122"/>
                <a:ea typeface="宋体" panose="02010600030101010101" pitchFamily="2" charset="-122"/>
              </a:rPr>
              <a:t>  可测量性、处理不同类型样本的能力、发现任意形状簇的能力、输入参数所需的先验知识、处理噪声和异常值的能力、对于输入数据的顺序不敏感、基于某些限制条件的聚类、可解释性和可用性。</a:t>
            </a:r>
            <a:endParaRPr lang="en-US" altLang="zh-TW" sz="2000" dirty="0">
              <a:solidFill>
                <a:srgbClr val="0000FF"/>
              </a:solidFill>
              <a:latin typeface="宋体" panose="02010600030101010101" pitchFamily="2" charset="-122"/>
              <a:ea typeface="宋体" panose="02010600030101010101" pitchFamily="2" charset="-122"/>
            </a:endParaRPr>
          </a:p>
          <a:p>
            <a:pPr marL="0" indent="0">
              <a:lnSpc>
                <a:spcPct val="120000"/>
              </a:lnSpc>
              <a:buNone/>
            </a:pPr>
            <a:r>
              <a:rPr lang="zh-CN" altLang="en-US" dirty="0"/>
              <a:t>问题</a:t>
            </a:r>
            <a:r>
              <a:rPr lang="en-US" altLang="zh-TW" dirty="0"/>
              <a:t>: </a:t>
            </a:r>
          </a:p>
          <a:p>
            <a:pPr marL="457200" indent="-457200">
              <a:lnSpc>
                <a:spcPct val="120000"/>
              </a:lnSpc>
              <a:buClrTx/>
              <a:buFont typeface="+mj-lt"/>
              <a:buAutoNum type="alphaLcParenR"/>
            </a:pPr>
            <a:r>
              <a:rPr lang="zh-CN" altLang="en-US" sz="2400" dirty="0"/>
              <a:t>样本间的相似性如何量化</a:t>
            </a:r>
            <a:r>
              <a:rPr lang="en-US" altLang="zh-TW" sz="2400" dirty="0"/>
              <a:t>? </a:t>
            </a:r>
          </a:p>
          <a:p>
            <a:pPr marL="457200" indent="-457200">
              <a:lnSpc>
                <a:spcPct val="120000"/>
              </a:lnSpc>
              <a:buClrTx/>
              <a:buFont typeface="+mj-lt"/>
              <a:buAutoNum type="alphaLcParenR"/>
            </a:pPr>
            <a:r>
              <a:rPr lang="zh-TW" altLang="en-US" sz="2400" dirty="0"/>
              <a:t>如何</a:t>
            </a:r>
            <a:r>
              <a:rPr lang="zh-CN" altLang="en-US" sz="2400" dirty="0"/>
              <a:t>根据这些相似性指标将类似的样本分为一簇</a:t>
            </a:r>
            <a:r>
              <a:rPr lang="en-US" altLang="zh-CN" sz="2400" dirty="0"/>
              <a:t>?</a:t>
            </a:r>
          </a:p>
          <a:p>
            <a:pPr marL="457200" indent="-457200">
              <a:lnSpc>
                <a:spcPct val="120000"/>
              </a:lnSpc>
              <a:buClrTx/>
              <a:buFont typeface="+mj-lt"/>
              <a:buAutoNum type="alphaLcParenR"/>
            </a:pPr>
            <a:r>
              <a:rPr lang="zh-CN" altLang="en-US" sz="2400" dirty="0"/>
              <a:t>聚类完成后，对于每一簇的性质如何描述？</a:t>
            </a:r>
            <a:endParaRPr lang="en-US" altLang="zh-CN" sz="2400" dirty="0">
              <a:latin typeface="宋体" panose="02010600030101010101" pitchFamily="2" charset="-122"/>
              <a:ea typeface="宋体" panose="02010600030101010101" pitchFamily="2" charset="-122"/>
            </a:endParaRPr>
          </a:p>
          <a:p>
            <a:pPr marL="0" indent="0">
              <a:lnSpc>
                <a:spcPct val="120000"/>
              </a:lnSpc>
              <a:buNone/>
            </a:pPr>
            <a:endParaRPr lang="zh-CN" altLang="en-US" sz="20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12</a:t>
            </a:fld>
            <a:endParaRPr lang="en-US" altLang="zh-CN" dirty="0"/>
          </a:p>
        </p:txBody>
      </p:sp>
    </p:spTree>
    <p:extLst>
      <p:ext uri="{BB962C8B-B14F-4D97-AF65-F5344CB8AC3E}">
        <p14:creationId xmlns:p14="http://schemas.microsoft.com/office/powerpoint/2010/main" val="2648299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引言</a:t>
            </a:r>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13</a:t>
            </a:fld>
            <a:endParaRPr lang="en-US" altLang="zh-CN" dirty="0"/>
          </a:p>
        </p:txBody>
      </p:sp>
      <p:pic>
        <p:nvPicPr>
          <p:cNvPr id="8" name="图片 7">
            <a:extLst>
              <a:ext uri="{FF2B5EF4-FFF2-40B4-BE49-F238E27FC236}">
                <a16:creationId xmlns:a16="http://schemas.microsoft.com/office/drawing/2014/main" id="{9650A71A-DB6F-416F-A6A4-90E9B58ADE75}"/>
              </a:ext>
            </a:extLst>
          </p:cNvPr>
          <p:cNvPicPr>
            <a:picLocks noChangeAspect="1"/>
          </p:cNvPicPr>
          <p:nvPr/>
        </p:nvPicPr>
        <p:blipFill>
          <a:blip r:embed="rId2"/>
          <a:stretch>
            <a:fillRect/>
          </a:stretch>
        </p:blipFill>
        <p:spPr>
          <a:xfrm>
            <a:off x="1271464" y="1052736"/>
            <a:ext cx="9637232" cy="5396812"/>
          </a:xfrm>
          <a:prstGeom prst="rect">
            <a:avLst/>
          </a:prstGeom>
        </p:spPr>
      </p:pic>
    </p:spTree>
    <p:extLst>
      <p:ext uri="{BB962C8B-B14F-4D97-AF65-F5344CB8AC3E}">
        <p14:creationId xmlns:p14="http://schemas.microsoft.com/office/powerpoint/2010/main" val="702251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18.1 </a:t>
            </a:r>
            <a:r>
              <a:rPr lang="zh-CN" altLang="en-US" dirty="0"/>
              <a:t>相似度</a:t>
            </a:r>
            <a:r>
              <a:rPr lang="en-US" altLang="zh-CN" dirty="0"/>
              <a:t>/</a:t>
            </a:r>
            <a:r>
              <a:rPr lang="zh-CN" altLang="en-US" dirty="0"/>
              <a:t>距离概念</a:t>
            </a:r>
          </a:p>
        </p:txBody>
      </p:sp>
      <p:sp>
        <p:nvSpPr>
          <p:cNvPr id="3" name="内容占位符 2"/>
          <p:cNvSpPr>
            <a:spLocks noGrp="1"/>
          </p:cNvSpPr>
          <p:nvPr>
            <p:ph idx="1"/>
          </p:nvPr>
        </p:nvSpPr>
        <p:spPr/>
        <p:txBody>
          <a:bodyPr/>
          <a:lstStyle/>
          <a:p>
            <a:r>
              <a:rPr lang="zh-CN" altLang="en-US" dirty="0">
                <a:solidFill>
                  <a:srgbClr val="000000"/>
                </a:solidFill>
              </a:rPr>
              <a:t>相似性度量：</a:t>
            </a:r>
            <a:r>
              <a:rPr lang="zh-CN" altLang="en-US" dirty="0">
                <a:solidFill>
                  <a:srgbClr val="0000FF"/>
                </a:solidFill>
              </a:rPr>
              <a:t>距离</a:t>
            </a:r>
            <a:r>
              <a:rPr lang="zh-CN" altLang="en-US" dirty="0">
                <a:solidFill>
                  <a:srgbClr val="000000"/>
                </a:solidFill>
              </a:rPr>
              <a:t>和</a:t>
            </a:r>
            <a:r>
              <a:rPr lang="zh-CN" altLang="en-US" dirty="0">
                <a:solidFill>
                  <a:srgbClr val="0000FF"/>
                </a:solidFill>
              </a:rPr>
              <a:t>相似系数</a:t>
            </a:r>
            <a:endParaRPr lang="en-US" altLang="zh-CN" dirty="0">
              <a:solidFill>
                <a:srgbClr val="0000FF"/>
              </a:solidFill>
            </a:endParaRPr>
          </a:p>
          <a:p>
            <a:pPr marL="0" indent="0">
              <a:buNone/>
              <a:defRPr/>
            </a:pPr>
            <a:r>
              <a:rPr lang="zh-CN" altLang="zh-CN" sz="2400" dirty="0">
                <a:solidFill>
                  <a:srgbClr val="FF0000"/>
                </a:solidFill>
              </a:rPr>
              <a:t>距离</a:t>
            </a:r>
            <a:r>
              <a:rPr lang="en-US" altLang="zh-CN" sz="2400" dirty="0"/>
              <a:t>:</a:t>
            </a:r>
            <a:r>
              <a:rPr lang="zh-CN" altLang="zh-CN" sz="2400" dirty="0">
                <a:solidFill>
                  <a:srgbClr val="000000"/>
                </a:solidFill>
                <a:latin typeface="Times New Roman" pitchFamily="18" charset="0"/>
                <a:cs typeface="Times New Roman" pitchFamily="18" charset="0"/>
              </a:rPr>
              <a:t>设</a:t>
            </a:r>
            <a:r>
              <a:rPr lang="en-US" altLang="zh-CN" sz="2400" b="1" i="1" dirty="0">
                <a:solidFill>
                  <a:srgbClr val="000000"/>
                </a:solidFill>
                <a:latin typeface="Times New Roman" pitchFamily="18" charset="0"/>
                <a:cs typeface="Times New Roman" pitchFamily="18" charset="0"/>
              </a:rPr>
              <a:t>x</a:t>
            </a:r>
            <a:r>
              <a:rPr lang="en-US" altLang="zh-CN" sz="2400" dirty="0">
                <a:solidFill>
                  <a:srgbClr val="000000"/>
                </a:solidFill>
                <a:latin typeface="Times New Roman" pitchFamily="18" charset="0"/>
                <a:cs typeface="Times New Roman" pitchFamily="18" charset="0"/>
              </a:rPr>
              <a:t> =(</a:t>
            </a:r>
            <a:r>
              <a:rPr lang="en-US" altLang="zh-CN" sz="2400" i="1" dirty="0">
                <a:solidFill>
                  <a:srgbClr val="000000"/>
                </a:solidFill>
                <a:latin typeface="Times New Roman" pitchFamily="18" charset="0"/>
                <a:cs typeface="Times New Roman" pitchFamily="18" charset="0"/>
              </a:rPr>
              <a:t>x</a:t>
            </a:r>
            <a:r>
              <a:rPr lang="en-US" altLang="zh-CN" sz="2400" baseline="-25000" dirty="0">
                <a:solidFill>
                  <a:srgbClr val="000000"/>
                </a:solidFill>
                <a:latin typeface="Times New Roman" pitchFamily="18" charset="0"/>
                <a:cs typeface="Times New Roman" pitchFamily="18" charset="0"/>
              </a:rPr>
              <a:t>1</a:t>
            </a:r>
            <a:r>
              <a:rPr lang="en-US" altLang="zh-CN" sz="2400" dirty="0">
                <a:solidFill>
                  <a:srgbClr val="000000"/>
                </a:solidFill>
                <a:latin typeface="Times New Roman" pitchFamily="18" charset="0"/>
                <a:cs typeface="Times New Roman" pitchFamily="18" charset="0"/>
              </a:rPr>
              <a:t>,</a:t>
            </a:r>
            <a:r>
              <a:rPr lang="en-US" altLang="zh-CN" sz="2400" i="1" dirty="0">
                <a:solidFill>
                  <a:srgbClr val="000000"/>
                </a:solidFill>
                <a:latin typeface="Times New Roman" pitchFamily="18" charset="0"/>
                <a:cs typeface="Times New Roman" pitchFamily="18" charset="0"/>
              </a:rPr>
              <a:t>x</a:t>
            </a:r>
            <a:r>
              <a:rPr lang="en-US" altLang="zh-CN" sz="2400" baseline="-25000" dirty="0">
                <a:solidFill>
                  <a:srgbClr val="000000"/>
                </a:solidFill>
                <a:latin typeface="Times New Roman" pitchFamily="18" charset="0"/>
                <a:cs typeface="Times New Roman" pitchFamily="18" charset="0"/>
              </a:rPr>
              <a:t>2</a:t>
            </a:r>
            <a:r>
              <a:rPr lang="en-US" altLang="zh-CN" sz="2400" dirty="0">
                <a:solidFill>
                  <a:srgbClr val="000000"/>
                </a:solidFill>
                <a:latin typeface="Times New Roman" pitchFamily="18" charset="0"/>
                <a:cs typeface="Times New Roman" pitchFamily="18" charset="0"/>
              </a:rPr>
              <a:t>,⋯,</a:t>
            </a:r>
            <a:r>
              <a:rPr lang="en-US" altLang="zh-CN" sz="2400" i="1" dirty="0">
                <a:solidFill>
                  <a:srgbClr val="000000"/>
                </a:solidFill>
                <a:latin typeface="Times New Roman" pitchFamily="18" charset="0"/>
                <a:cs typeface="Times New Roman" pitchFamily="18" charset="0"/>
              </a:rPr>
              <a:t>x</a:t>
            </a:r>
            <a:r>
              <a:rPr lang="en-US" altLang="zh-CN" sz="2400" i="1" baseline="-25000" dirty="0">
                <a:solidFill>
                  <a:srgbClr val="000000"/>
                </a:solidFill>
                <a:latin typeface="Times New Roman" pitchFamily="18" charset="0"/>
                <a:cs typeface="Times New Roman" pitchFamily="18" charset="0"/>
              </a:rPr>
              <a:t>p</a:t>
            </a:r>
            <a:r>
              <a:rPr lang="en-US" altLang="zh-CN" sz="2400" dirty="0">
                <a:solidFill>
                  <a:srgbClr val="000000"/>
                </a:solidFill>
                <a:latin typeface="Times New Roman" pitchFamily="18" charset="0"/>
                <a:cs typeface="Times New Roman" pitchFamily="18" charset="0"/>
              </a:rPr>
              <a:t>)′ </a:t>
            </a:r>
            <a:r>
              <a:rPr lang="zh-CN" altLang="zh-CN" sz="2400" dirty="0">
                <a:solidFill>
                  <a:srgbClr val="000000"/>
                </a:solidFill>
                <a:latin typeface="Times New Roman" pitchFamily="18" charset="0"/>
                <a:cs typeface="Times New Roman" pitchFamily="18" charset="0"/>
              </a:rPr>
              <a:t>和</a:t>
            </a:r>
            <a:r>
              <a:rPr lang="en-US" altLang="zh-CN" sz="2400" b="1" i="1" dirty="0">
                <a:solidFill>
                  <a:srgbClr val="000000"/>
                </a:solidFill>
                <a:latin typeface="Times New Roman" pitchFamily="18" charset="0"/>
                <a:cs typeface="Times New Roman" pitchFamily="18" charset="0"/>
              </a:rPr>
              <a:t>y</a:t>
            </a:r>
            <a:r>
              <a:rPr lang="en-US" altLang="zh-CN" sz="2400" dirty="0">
                <a:solidFill>
                  <a:srgbClr val="000000"/>
                </a:solidFill>
                <a:latin typeface="Times New Roman" pitchFamily="18" charset="0"/>
                <a:cs typeface="Times New Roman" pitchFamily="18" charset="0"/>
              </a:rPr>
              <a:t> =(</a:t>
            </a:r>
            <a:r>
              <a:rPr lang="en-US" altLang="zh-CN" sz="2400" i="1" dirty="0">
                <a:solidFill>
                  <a:srgbClr val="000000"/>
                </a:solidFill>
                <a:latin typeface="Times New Roman" pitchFamily="18" charset="0"/>
                <a:cs typeface="Times New Roman" pitchFamily="18" charset="0"/>
              </a:rPr>
              <a:t>y</a:t>
            </a:r>
            <a:r>
              <a:rPr lang="en-US" altLang="zh-CN" sz="2400" baseline="-25000" dirty="0">
                <a:solidFill>
                  <a:srgbClr val="000000"/>
                </a:solidFill>
                <a:latin typeface="Times New Roman" pitchFamily="18" charset="0"/>
                <a:cs typeface="Times New Roman" pitchFamily="18" charset="0"/>
              </a:rPr>
              <a:t>1</a:t>
            </a:r>
            <a:r>
              <a:rPr lang="en-US" altLang="zh-CN" sz="2400" dirty="0">
                <a:solidFill>
                  <a:srgbClr val="000000"/>
                </a:solidFill>
                <a:latin typeface="Times New Roman" pitchFamily="18" charset="0"/>
                <a:cs typeface="Times New Roman" pitchFamily="18" charset="0"/>
              </a:rPr>
              <a:t>,</a:t>
            </a:r>
            <a:r>
              <a:rPr lang="en-US" altLang="zh-CN" sz="2400" i="1" dirty="0">
                <a:solidFill>
                  <a:srgbClr val="000000"/>
                </a:solidFill>
                <a:latin typeface="Times New Roman" pitchFamily="18" charset="0"/>
                <a:cs typeface="Times New Roman" pitchFamily="18" charset="0"/>
              </a:rPr>
              <a:t>y</a:t>
            </a:r>
            <a:r>
              <a:rPr lang="en-US" altLang="zh-CN" sz="2400" baseline="-25000" dirty="0">
                <a:solidFill>
                  <a:srgbClr val="000000"/>
                </a:solidFill>
                <a:latin typeface="Times New Roman" pitchFamily="18" charset="0"/>
                <a:cs typeface="Times New Roman" pitchFamily="18" charset="0"/>
              </a:rPr>
              <a:t>2</a:t>
            </a:r>
            <a:r>
              <a:rPr lang="en-US" altLang="zh-CN" sz="2400" dirty="0">
                <a:solidFill>
                  <a:srgbClr val="000000"/>
                </a:solidFill>
                <a:latin typeface="Times New Roman" pitchFamily="18" charset="0"/>
                <a:cs typeface="Times New Roman" pitchFamily="18" charset="0"/>
              </a:rPr>
              <a:t>,⋯,</a:t>
            </a:r>
            <a:r>
              <a:rPr lang="en-US" altLang="zh-CN" sz="2400" i="1" dirty="0">
                <a:solidFill>
                  <a:srgbClr val="000000"/>
                </a:solidFill>
                <a:latin typeface="Times New Roman" pitchFamily="18" charset="0"/>
                <a:cs typeface="Times New Roman" pitchFamily="18" charset="0"/>
              </a:rPr>
              <a:t>y</a:t>
            </a:r>
            <a:r>
              <a:rPr lang="en-US" altLang="zh-CN" sz="2400" i="1" baseline="-25000" dirty="0">
                <a:solidFill>
                  <a:srgbClr val="000000"/>
                </a:solidFill>
                <a:latin typeface="Times New Roman" pitchFamily="18" charset="0"/>
                <a:cs typeface="Times New Roman" pitchFamily="18" charset="0"/>
              </a:rPr>
              <a:t>p</a:t>
            </a:r>
            <a:r>
              <a:rPr lang="en-US" altLang="zh-CN" sz="2400" dirty="0">
                <a:solidFill>
                  <a:srgbClr val="000000"/>
                </a:solidFill>
                <a:latin typeface="Times New Roman" pitchFamily="18" charset="0"/>
                <a:cs typeface="Times New Roman" pitchFamily="18" charset="0"/>
              </a:rPr>
              <a:t>)′</a:t>
            </a:r>
            <a:r>
              <a:rPr lang="zh-CN" altLang="zh-CN" sz="2400" dirty="0">
                <a:solidFill>
                  <a:srgbClr val="000000"/>
                </a:solidFill>
                <a:latin typeface="Times New Roman" pitchFamily="18" charset="0"/>
                <a:cs typeface="Times New Roman" pitchFamily="18" charset="0"/>
              </a:rPr>
              <a:t>为两个样</a:t>
            </a:r>
            <a:r>
              <a:rPr lang="zh-CN" altLang="en-US" sz="2400" dirty="0">
                <a:solidFill>
                  <a:srgbClr val="000000"/>
                </a:solidFill>
                <a:latin typeface="Times New Roman" pitchFamily="18" charset="0"/>
                <a:cs typeface="Times New Roman" pitchFamily="18" charset="0"/>
              </a:rPr>
              <a:t>本</a:t>
            </a:r>
            <a:r>
              <a:rPr lang="zh-CN" altLang="zh-CN" sz="2400" dirty="0">
                <a:solidFill>
                  <a:srgbClr val="000000"/>
                </a:solidFill>
                <a:latin typeface="Times New Roman" pitchFamily="18" charset="0"/>
                <a:cs typeface="Times New Roman" pitchFamily="18" charset="0"/>
              </a:rPr>
              <a:t>，</a:t>
            </a:r>
            <a:endParaRPr lang="en-US" altLang="zh-CN" sz="2400" dirty="0">
              <a:solidFill>
                <a:srgbClr val="000000"/>
              </a:solidFill>
              <a:latin typeface="Times New Roman" pitchFamily="18" charset="0"/>
              <a:cs typeface="Times New Roman" pitchFamily="18" charset="0"/>
            </a:endParaRPr>
          </a:p>
          <a:p>
            <a:pPr marL="0" indent="0">
              <a:lnSpc>
                <a:spcPct val="200000"/>
              </a:lnSpc>
              <a:buNone/>
              <a:defRPr/>
            </a:pPr>
            <a:r>
              <a:rPr lang="en-US" altLang="zh-CN" sz="2000" dirty="0">
                <a:latin typeface="Times New Roman" panose="02020603050405020304" pitchFamily="18" charset="0"/>
                <a:cs typeface="Times New Roman" panose="02020603050405020304" pitchFamily="18" charset="0"/>
              </a:rPr>
              <a:t>1.</a:t>
            </a:r>
            <a:r>
              <a:rPr lang="zh-CN" altLang="zh-CN" sz="2000" dirty="0">
                <a:solidFill>
                  <a:srgbClr val="0000FF"/>
                </a:solidFill>
                <a:latin typeface="Times New Roman" pitchFamily="18" charset="0"/>
                <a:cs typeface="Times New Roman" pitchFamily="18" charset="0"/>
              </a:rPr>
              <a:t>明考夫斯基距离</a:t>
            </a:r>
            <a:r>
              <a:rPr lang="zh-CN" altLang="zh-CN" sz="2000" dirty="0">
                <a:solidFill>
                  <a:srgbClr val="000000"/>
                </a:solidFill>
                <a:latin typeface="Times New Roman" pitchFamily="18" charset="0"/>
                <a:cs typeface="Times New Roman" pitchFamily="18" charset="0"/>
              </a:rPr>
              <a:t>（简称</a:t>
            </a:r>
            <a:r>
              <a:rPr lang="zh-CN" altLang="zh-CN" sz="2000" dirty="0">
                <a:solidFill>
                  <a:srgbClr val="0000FF"/>
                </a:solidFill>
                <a:latin typeface="Times New Roman" pitchFamily="18" charset="0"/>
                <a:cs typeface="Times New Roman" pitchFamily="18" charset="0"/>
              </a:rPr>
              <a:t>明氏距离</a:t>
            </a:r>
            <a:r>
              <a:rPr lang="zh-CN" altLang="zh-CN" sz="2000" dirty="0">
                <a:solidFill>
                  <a:srgbClr val="000000"/>
                </a:solidFill>
                <a:latin typeface="Times New Roman" pitchFamily="18" charset="0"/>
                <a:cs typeface="Times New Roman" pitchFamily="18" charset="0"/>
              </a:rPr>
              <a:t>）</a:t>
            </a:r>
            <a:r>
              <a:rPr lang="zh-CN" altLang="en-US" sz="2000" dirty="0">
                <a:solidFill>
                  <a:srgbClr val="000000"/>
                </a:solidFill>
                <a:latin typeface="Times New Roman" pitchFamily="18" charset="0"/>
                <a:cs typeface="Times New Roman" pitchFamily="18" charset="0"/>
              </a:rPr>
              <a:t>：                                      </a:t>
            </a:r>
            <a:r>
              <a:rPr lang="en-US" altLang="zh-CN" sz="2000" i="1" dirty="0">
                <a:solidFill>
                  <a:srgbClr val="000000"/>
                </a:solidFill>
                <a:latin typeface="Times New Roman" pitchFamily="18" charset="0"/>
                <a:cs typeface="Times New Roman" pitchFamily="18" charset="0"/>
              </a:rPr>
              <a:t>q</a:t>
            </a:r>
            <a:r>
              <a:rPr lang="en-US" altLang="zh-CN" sz="2000" dirty="0">
                <a:solidFill>
                  <a:srgbClr val="000000"/>
                </a:solidFill>
                <a:latin typeface="Times New Roman" pitchFamily="18" charset="0"/>
                <a:cs typeface="Times New Roman" pitchFamily="18" charset="0"/>
              </a:rPr>
              <a:t>≥1</a:t>
            </a:r>
            <a:endParaRPr lang="zh-CN" altLang="zh-CN" sz="2000" dirty="0">
              <a:solidFill>
                <a:srgbClr val="000000"/>
              </a:solidFill>
              <a:latin typeface="Times New Roman" pitchFamily="18" charset="0"/>
              <a:cs typeface="Times New Roman" pitchFamily="18" charset="0"/>
            </a:endParaRPr>
          </a:p>
          <a:p>
            <a:pPr marL="0" indent="0">
              <a:buNone/>
              <a:defRPr/>
            </a:pPr>
            <a:r>
              <a:rPr lang="en-US" altLang="zh-CN" sz="2000" i="1" dirty="0">
                <a:solidFill>
                  <a:srgbClr val="000000"/>
                </a:solidFill>
                <a:latin typeface="Times New Roman" pitchFamily="18" charset="0"/>
                <a:cs typeface="Times New Roman" pitchFamily="18" charset="0"/>
              </a:rPr>
              <a:t>q</a:t>
            </a:r>
            <a:r>
              <a:rPr lang="en-US" altLang="zh-CN" sz="2000" dirty="0">
                <a:solidFill>
                  <a:srgbClr val="000000"/>
                </a:solidFill>
                <a:latin typeface="Times New Roman" pitchFamily="18" charset="0"/>
                <a:cs typeface="Times New Roman" pitchFamily="18" charset="0"/>
              </a:rPr>
              <a:t>=1</a:t>
            </a:r>
            <a:r>
              <a:rPr lang="zh-CN" altLang="zh-CN" sz="2000" dirty="0">
                <a:solidFill>
                  <a:srgbClr val="0000FF"/>
                </a:solidFill>
                <a:latin typeface="Times New Roman" pitchFamily="18" charset="0"/>
                <a:cs typeface="Times New Roman" pitchFamily="18" charset="0"/>
              </a:rPr>
              <a:t>绝对值距离</a:t>
            </a:r>
            <a:r>
              <a:rPr lang="zh-CN" altLang="en-US" sz="2000" dirty="0">
                <a:solidFill>
                  <a:srgbClr val="000000"/>
                </a:solidFill>
                <a:latin typeface="Times New Roman" pitchFamily="18" charset="0"/>
                <a:cs typeface="Times New Roman" pitchFamily="18" charset="0"/>
              </a:rPr>
              <a:t>或</a:t>
            </a:r>
            <a:r>
              <a:rPr lang="zh-CN" altLang="en-US" sz="2000" dirty="0">
                <a:solidFill>
                  <a:srgbClr val="0000FF"/>
                </a:solidFill>
                <a:latin typeface="Times New Roman" pitchFamily="18" charset="0"/>
                <a:cs typeface="Times New Roman" pitchFamily="18" charset="0"/>
              </a:rPr>
              <a:t>曼哈顿</a:t>
            </a:r>
            <a:r>
              <a:rPr lang="zh-CN" altLang="zh-CN" sz="2000" dirty="0">
                <a:solidFill>
                  <a:srgbClr val="0000FF"/>
                </a:solidFill>
                <a:latin typeface="Times New Roman" pitchFamily="18" charset="0"/>
                <a:cs typeface="Times New Roman" pitchFamily="18" charset="0"/>
              </a:rPr>
              <a:t>距离</a:t>
            </a:r>
            <a:r>
              <a:rPr lang="zh-CN" altLang="zh-CN" sz="2000" dirty="0">
                <a:solidFill>
                  <a:srgbClr val="000000"/>
                </a:solidFill>
                <a:latin typeface="Times New Roman" pitchFamily="18" charset="0"/>
                <a:cs typeface="Times New Roman" pitchFamily="18" charset="0"/>
              </a:rPr>
              <a:t>；</a:t>
            </a:r>
            <a:r>
              <a:rPr lang="en-US" altLang="zh-CN" sz="2000" i="1" dirty="0">
                <a:solidFill>
                  <a:srgbClr val="000000"/>
                </a:solidFill>
                <a:latin typeface="Times New Roman" pitchFamily="18" charset="0"/>
                <a:cs typeface="Times New Roman" pitchFamily="18" charset="0"/>
              </a:rPr>
              <a:t>q</a:t>
            </a:r>
            <a:r>
              <a:rPr lang="en-US" altLang="zh-CN" sz="2000" dirty="0">
                <a:solidFill>
                  <a:srgbClr val="000000"/>
                </a:solidFill>
                <a:latin typeface="Times New Roman" pitchFamily="18" charset="0"/>
                <a:cs typeface="Times New Roman" pitchFamily="18" charset="0"/>
              </a:rPr>
              <a:t>=2</a:t>
            </a:r>
            <a:r>
              <a:rPr lang="zh-CN" altLang="zh-CN" sz="2000" dirty="0">
                <a:solidFill>
                  <a:srgbClr val="0000FF"/>
                </a:solidFill>
                <a:latin typeface="Times New Roman" pitchFamily="18" charset="0"/>
                <a:cs typeface="Times New Roman" pitchFamily="18" charset="0"/>
              </a:rPr>
              <a:t>欧氏距离</a:t>
            </a:r>
            <a:r>
              <a:rPr lang="zh-CN" altLang="zh-CN" sz="2000" dirty="0">
                <a:solidFill>
                  <a:srgbClr val="000000"/>
                </a:solidFill>
                <a:latin typeface="Times New Roman" pitchFamily="18" charset="0"/>
                <a:cs typeface="Times New Roman" pitchFamily="18" charset="0"/>
              </a:rPr>
              <a:t>；</a:t>
            </a:r>
            <a:r>
              <a:rPr lang="en-US" altLang="zh-CN" sz="2000" i="1" dirty="0">
                <a:solidFill>
                  <a:srgbClr val="000000"/>
                </a:solidFill>
                <a:latin typeface="Times New Roman" pitchFamily="18" charset="0"/>
                <a:cs typeface="Times New Roman" pitchFamily="18" charset="0"/>
              </a:rPr>
              <a:t>q</a:t>
            </a:r>
            <a:r>
              <a:rPr lang="en-US" altLang="zh-CN" sz="2000" dirty="0">
                <a:solidFill>
                  <a:srgbClr val="000000"/>
                </a:solidFill>
                <a:latin typeface="Times New Roman" pitchFamily="18" charset="0"/>
                <a:cs typeface="Times New Roman" pitchFamily="18" charset="0"/>
              </a:rPr>
              <a:t>=∞</a:t>
            </a:r>
            <a:r>
              <a:rPr lang="zh-CN" altLang="zh-CN" sz="2000" dirty="0">
                <a:solidFill>
                  <a:srgbClr val="000000"/>
                </a:solidFill>
                <a:latin typeface="Times New Roman" pitchFamily="18" charset="0"/>
                <a:cs typeface="Times New Roman" pitchFamily="18" charset="0"/>
              </a:rPr>
              <a:t>时</a:t>
            </a:r>
            <a:r>
              <a:rPr lang="zh-CN" altLang="zh-CN" sz="2000" dirty="0">
                <a:solidFill>
                  <a:srgbClr val="0000FF"/>
                </a:solidFill>
                <a:latin typeface="Times New Roman" pitchFamily="18" charset="0"/>
                <a:cs typeface="Times New Roman" pitchFamily="18" charset="0"/>
              </a:rPr>
              <a:t>切比雪夫距离</a:t>
            </a:r>
            <a:r>
              <a:rPr lang="zh-CN" altLang="zh-CN" sz="2000" dirty="0">
                <a:solidFill>
                  <a:srgbClr val="000000"/>
                </a:solidFill>
                <a:latin typeface="Times New Roman" pitchFamily="18" charset="0"/>
                <a:cs typeface="Times New Roman" pitchFamily="18" charset="0"/>
              </a:rPr>
              <a:t>。</a:t>
            </a:r>
            <a:endParaRPr lang="zh-CN" altLang="en-US" sz="2000" dirty="0">
              <a:solidFill>
                <a:srgbClr val="000000"/>
              </a:solidFill>
              <a:latin typeface="Times New Roman" pitchFamily="18" charset="0"/>
              <a:cs typeface="Times New Roman" pitchFamily="18" charset="0"/>
            </a:endParaRPr>
          </a:p>
          <a:p>
            <a:pPr marL="0" indent="0">
              <a:lnSpc>
                <a:spcPct val="200000"/>
              </a:lnSpc>
              <a:buNone/>
              <a:defRPr/>
            </a:pPr>
            <a:r>
              <a:rPr lang="en-US" altLang="zh-CN" sz="2000" dirty="0">
                <a:latin typeface="Times New Roman" pitchFamily="18" charset="0"/>
                <a:cs typeface="Times New Roman" pitchFamily="18" charset="0"/>
              </a:rPr>
              <a:t>2.</a:t>
            </a:r>
            <a:r>
              <a:rPr lang="zh-CN" altLang="zh-CN" sz="2000" dirty="0">
                <a:solidFill>
                  <a:srgbClr val="0000FF"/>
                </a:solidFill>
                <a:latin typeface="Times New Roman" pitchFamily="18" charset="0"/>
                <a:cs typeface="Times New Roman" pitchFamily="18" charset="0"/>
              </a:rPr>
              <a:t>兰氏距离</a:t>
            </a:r>
            <a:r>
              <a:rPr lang="zh-CN" altLang="en-US" sz="2000" dirty="0">
                <a:solidFill>
                  <a:srgbClr val="0000FF"/>
                </a:solidFill>
                <a:latin typeface="Times New Roman" pitchFamily="18" charset="0"/>
                <a:cs typeface="Times New Roman" pitchFamily="18" charset="0"/>
              </a:rPr>
              <a:t>：</a:t>
            </a:r>
            <a:endParaRPr lang="en-US" altLang="zh-CN" sz="2000" dirty="0">
              <a:solidFill>
                <a:srgbClr val="0000FF"/>
              </a:solidFill>
              <a:latin typeface="Times New Roman" pitchFamily="18" charset="0"/>
              <a:cs typeface="Times New Roman" pitchFamily="18" charset="0"/>
            </a:endParaRPr>
          </a:p>
          <a:p>
            <a:pPr marL="0" indent="0">
              <a:lnSpc>
                <a:spcPct val="200000"/>
              </a:lnSpc>
              <a:buNone/>
              <a:defRPr/>
            </a:pPr>
            <a:r>
              <a:rPr lang="en-US" altLang="zh-CN" sz="2000" dirty="0">
                <a:solidFill>
                  <a:srgbClr val="000000"/>
                </a:solidFill>
                <a:latin typeface="Times New Roman" pitchFamily="18" charset="0"/>
                <a:cs typeface="Times New Roman" pitchFamily="18" charset="0"/>
              </a:rPr>
              <a:t>3.</a:t>
            </a:r>
            <a:r>
              <a:rPr lang="zh-CN" altLang="zh-CN" sz="2000" dirty="0">
                <a:solidFill>
                  <a:srgbClr val="0000FF"/>
                </a:solidFill>
                <a:latin typeface="Times New Roman" pitchFamily="18" charset="0"/>
                <a:cs typeface="Times New Roman" pitchFamily="18" charset="0"/>
              </a:rPr>
              <a:t>马氏距离</a:t>
            </a:r>
            <a:r>
              <a:rPr lang="zh-CN" altLang="en-US" sz="2000" dirty="0">
                <a:solidFill>
                  <a:srgbClr val="0000FF"/>
                </a:solidFill>
                <a:latin typeface="Times New Roman" pitchFamily="18" charset="0"/>
                <a:cs typeface="Times New Roman" pitchFamily="18" charset="0"/>
              </a:rPr>
              <a:t>：                                                  </a:t>
            </a:r>
            <a:r>
              <a:rPr lang="en-US" altLang="zh-CN" sz="2000" b="1" i="1" dirty="0">
                <a:solidFill>
                  <a:srgbClr val="000000"/>
                </a:solidFill>
                <a:latin typeface="Times New Roman" panose="02020603050405020304" pitchFamily="18" charset="0"/>
                <a:cs typeface="Times New Roman" panose="02020603050405020304" pitchFamily="18" charset="0"/>
              </a:rPr>
              <a:t>S</a:t>
            </a:r>
            <a:r>
              <a:rPr lang="zh-CN" altLang="zh-CN" sz="2000" dirty="0">
                <a:solidFill>
                  <a:srgbClr val="000000"/>
                </a:solidFill>
                <a:latin typeface="Times New Roman" panose="02020603050405020304" pitchFamily="18" charset="0"/>
                <a:cs typeface="Times New Roman" panose="02020603050405020304" pitchFamily="18" charset="0"/>
              </a:rPr>
              <a:t>为样本协差阵</a:t>
            </a:r>
            <a:endParaRPr lang="en-US" altLang="zh-CN" sz="2000" dirty="0">
              <a:solidFill>
                <a:srgbClr val="000000"/>
              </a:solidFill>
              <a:latin typeface="Times New Roman" panose="02020603050405020304" pitchFamily="18" charset="0"/>
              <a:cs typeface="Times New Roman" panose="02020603050405020304" pitchFamily="18" charset="0"/>
            </a:endParaRPr>
          </a:p>
          <a:p>
            <a:pPr marL="0" indent="0">
              <a:lnSpc>
                <a:spcPct val="200000"/>
              </a:lnSpc>
              <a:buNone/>
              <a:defRPr/>
            </a:pPr>
            <a:r>
              <a:rPr lang="en-US" altLang="zh-CN" sz="2000" dirty="0">
                <a:solidFill>
                  <a:srgbClr val="000000"/>
                </a:solidFill>
                <a:latin typeface="Times New Roman" panose="02020603050405020304" pitchFamily="18" charset="0"/>
                <a:cs typeface="Times New Roman" panose="02020603050405020304" pitchFamily="18" charset="0"/>
              </a:rPr>
              <a:t>4.</a:t>
            </a:r>
            <a:r>
              <a:rPr lang="zh-CN" altLang="zh-CN" sz="2000" dirty="0">
                <a:solidFill>
                  <a:srgbClr val="0000FF"/>
                </a:solidFill>
                <a:latin typeface="Times New Roman" pitchFamily="18" charset="0"/>
                <a:cs typeface="Times New Roman" pitchFamily="18" charset="0"/>
              </a:rPr>
              <a:t>名义尺度变量的一种距离定义</a:t>
            </a:r>
            <a:r>
              <a:rPr lang="en-US" altLang="zh-CN" sz="2000" dirty="0">
                <a:solidFill>
                  <a:srgbClr val="0000FF"/>
                </a:solidFill>
                <a:latin typeface="Times New Roman" pitchFamily="18" charset="0"/>
                <a:cs typeface="Times New Roman" pitchFamily="18" charset="0"/>
              </a:rPr>
              <a:t>                                      </a:t>
            </a:r>
            <a:r>
              <a:rPr lang="en-US" altLang="zh-CN" sz="2000" i="1" dirty="0">
                <a:solidFill>
                  <a:srgbClr val="000000"/>
                </a:solidFill>
                <a:latin typeface="Times New Roman" pitchFamily="18" charset="0"/>
                <a:cs typeface="Times New Roman" pitchFamily="18" charset="0"/>
              </a:rPr>
              <a:t>m</a:t>
            </a:r>
            <a:r>
              <a:rPr lang="en-US" altLang="zh-CN" sz="2000" baseline="-25000" dirty="0">
                <a:solidFill>
                  <a:srgbClr val="000000"/>
                </a:solidFill>
                <a:latin typeface="Times New Roman" pitchFamily="18" charset="0"/>
                <a:cs typeface="Times New Roman" pitchFamily="18" charset="0"/>
              </a:rPr>
              <a:t>1</a:t>
            </a:r>
            <a:r>
              <a:rPr lang="zh-CN" altLang="en-US" sz="2000" dirty="0">
                <a:solidFill>
                  <a:srgbClr val="000000"/>
                </a:solidFill>
                <a:latin typeface="Times New Roman" pitchFamily="18" charset="0"/>
                <a:cs typeface="Times New Roman" pitchFamily="18" charset="0"/>
              </a:rPr>
              <a:t>：</a:t>
            </a:r>
            <a:r>
              <a:rPr lang="zh-CN" altLang="zh-CN" sz="2000" dirty="0">
                <a:solidFill>
                  <a:srgbClr val="000000"/>
                </a:solidFill>
                <a:latin typeface="Times New Roman" pitchFamily="18" charset="0"/>
                <a:cs typeface="Times New Roman" pitchFamily="18" charset="0"/>
              </a:rPr>
              <a:t>配合的变量数</a:t>
            </a:r>
            <a:endParaRPr lang="en-US" altLang="zh-CN" sz="2000" dirty="0">
              <a:solidFill>
                <a:srgbClr val="000000"/>
              </a:solidFill>
              <a:latin typeface="Times New Roman" pitchFamily="18" charset="0"/>
              <a:cs typeface="Times New Roman" pitchFamily="18" charset="0"/>
            </a:endParaRPr>
          </a:p>
          <a:p>
            <a:pPr marL="0" indent="0" algn="ctr">
              <a:lnSpc>
                <a:spcPct val="80000"/>
              </a:lnSpc>
              <a:buNone/>
              <a:defRPr/>
            </a:pPr>
            <a:r>
              <a:rPr lang="en-US" altLang="zh-CN" sz="2000" i="1" dirty="0">
                <a:solidFill>
                  <a:srgbClr val="000000"/>
                </a:solidFill>
                <a:latin typeface="Times New Roman" pitchFamily="18" charset="0"/>
                <a:cs typeface="Times New Roman" pitchFamily="18" charset="0"/>
              </a:rPr>
              <a:t>                                                                                            m</a:t>
            </a:r>
            <a:r>
              <a:rPr lang="en-US" altLang="zh-CN" sz="2000" baseline="-25000" dirty="0">
                <a:solidFill>
                  <a:srgbClr val="000000"/>
                </a:solidFill>
                <a:latin typeface="Times New Roman" pitchFamily="18" charset="0"/>
                <a:cs typeface="Times New Roman" pitchFamily="18" charset="0"/>
              </a:rPr>
              <a:t>2</a:t>
            </a:r>
            <a:r>
              <a:rPr lang="zh-CN" altLang="en-US" sz="2000" dirty="0">
                <a:solidFill>
                  <a:srgbClr val="000000"/>
                </a:solidFill>
                <a:latin typeface="Times New Roman" pitchFamily="18" charset="0"/>
                <a:cs typeface="Times New Roman" pitchFamily="18" charset="0"/>
              </a:rPr>
              <a:t>：</a:t>
            </a:r>
            <a:r>
              <a:rPr lang="zh-CN" altLang="zh-CN" sz="2000" dirty="0">
                <a:solidFill>
                  <a:srgbClr val="000000"/>
                </a:solidFill>
                <a:latin typeface="Times New Roman" pitchFamily="18" charset="0"/>
                <a:cs typeface="Times New Roman" pitchFamily="18" charset="0"/>
              </a:rPr>
              <a:t>不配合的变量数</a:t>
            </a:r>
            <a:endParaRPr lang="en-US" altLang="zh-CN" sz="2000" dirty="0">
              <a:solidFill>
                <a:srgbClr val="0000FF"/>
              </a:solidFill>
              <a:latin typeface="Times New Roman" pitchFamily="18" charset="0"/>
              <a:cs typeface="Times New Roman" pitchFamily="18" charset="0"/>
            </a:endParaRPr>
          </a:p>
          <a:p>
            <a:pPr marL="0" indent="0">
              <a:lnSpc>
                <a:spcPct val="80000"/>
              </a:lnSpc>
              <a:buNone/>
              <a:defRPr/>
            </a:pPr>
            <a:r>
              <a:rPr lang="zh-CN" altLang="zh-CN" sz="2000" dirty="0">
                <a:solidFill>
                  <a:srgbClr val="000000"/>
                </a:solidFill>
                <a:latin typeface="Times New Roman" pitchFamily="18" charset="0"/>
                <a:cs typeface="Times New Roman" pitchFamily="18" charset="0"/>
              </a:rPr>
              <a:t>两</a:t>
            </a:r>
            <a:r>
              <a:rPr lang="zh-CN" altLang="en-US" sz="2000" dirty="0">
                <a:solidFill>
                  <a:srgbClr val="000000"/>
                </a:solidFill>
                <a:latin typeface="Times New Roman" pitchFamily="18" charset="0"/>
                <a:cs typeface="Times New Roman" pitchFamily="18" charset="0"/>
              </a:rPr>
              <a:t>个变量</a:t>
            </a:r>
            <a:r>
              <a:rPr lang="zh-CN" altLang="zh-CN" sz="2000" dirty="0">
                <a:solidFill>
                  <a:srgbClr val="000000"/>
                </a:solidFill>
                <a:latin typeface="Times New Roman" pitchFamily="18" charset="0"/>
                <a:cs typeface="Times New Roman" pitchFamily="18" charset="0"/>
              </a:rPr>
              <a:t>：</a:t>
            </a:r>
            <a:r>
              <a:rPr lang="en-US" altLang="zh-CN" sz="2000" b="1" i="1" dirty="0">
                <a:solidFill>
                  <a:srgbClr val="000000"/>
                </a:solidFill>
                <a:latin typeface="Times New Roman" pitchFamily="18" charset="0"/>
                <a:cs typeface="Times New Roman" pitchFamily="18" charset="0"/>
              </a:rPr>
              <a:t>x</a:t>
            </a:r>
            <a:r>
              <a:rPr lang="en-US" altLang="zh-CN" sz="2000" dirty="0">
                <a:solidFill>
                  <a:srgbClr val="000000"/>
                </a:solidFill>
                <a:latin typeface="Times New Roman" pitchFamily="18" charset="0"/>
                <a:cs typeface="Times New Roman" pitchFamily="18" charset="0"/>
              </a:rPr>
              <a:t>=(</a:t>
            </a:r>
            <a:r>
              <a:rPr lang="zh-CN" altLang="zh-CN" sz="2000" dirty="0">
                <a:solidFill>
                  <a:srgbClr val="000000"/>
                </a:solidFill>
                <a:latin typeface="Times New Roman" pitchFamily="18" charset="0"/>
                <a:cs typeface="Times New Roman" pitchFamily="18" charset="0"/>
              </a:rPr>
              <a:t>男，英</a:t>
            </a:r>
            <a:r>
              <a:rPr lang="zh-CN" altLang="en-US" sz="2000" dirty="0">
                <a:solidFill>
                  <a:srgbClr val="000000"/>
                </a:solidFill>
                <a:latin typeface="Times New Roman" pitchFamily="18" charset="0"/>
                <a:cs typeface="Times New Roman" pitchFamily="18" charset="0"/>
              </a:rPr>
              <a:t>语</a:t>
            </a:r>
            <a:r>
              <a:rPr lang="zh-CN" altLang="zh-CN" sz="2000" dirty="0">
                <a:solidFill>
                  <a:srgbClr val="000000"/>
                </a:solidFill>
                <a:latin typeface="Times New Roman" pitchFamily="18" charset="0"/>
                <a:cs typeface="Times New Roman" pitchFamily="18" charset="0"/>
              </a:rPr>
              <a:t>，统计，非教师，校外，</a:t>
            </a:r>
            <a:r>
              <a:rPr lang="zh-CN" altLang="en-US" sz="2000" dirty="0">
                <a:solidFill>
                  <a:srgbClr val="000000"/>
                </a:solidFill>
                <a:latin typeface="Times New Roman" pitchFamily="18" charset="0"/>
                <a:cs typeface="Times New Roman" pitchFamily="18" charset="0"/>
              </a:rPr>
              <a:t>学士</a:t>
            </a:r>
            <a:r>
              <a:rPr lang="en-US" altLang="zh-CN" sz="2000" dirty="0">
                <a:solidFill>
                  <a:srgbClr val="000000"/>
                </a:solidFill>
                <a:latin typeface="Times New Roman" pitchFamily="18" charset="0"/>
                <a:cs typeface="Times New Roman" pitchFamily="18" charset="0"/>
              </a:rPr>
              <a:t>)′   </a:t>
            </a:r>
          </a:p>
          <a:p>
            <a:pPr marL="0" indent="0">
              <a:lnSpc>
                <a:spcPct val="80000"/>
              </a:lnSpc>
              <a:buNone/>
              <a:defRPr/>
            </a:pPr>
            <a:r>
              <a:rPr lang="en-US" altLang="zh-CN" sz="2000" b="1" i="1" dirty="0">
                <a:solidFill>
                  <a:srgbClr val="000000"/>
                </a:solidFill>
                <a:latin typeface="Times New Roman" pitchFamily="18" charset="0"/>
                <a:cs typeface="Times New Roman" pitchFamily="18" charset="0"/>
              </a:rPr>
              <a:t>                    y</a:t>
            </a:r>
            <a:r>
              <a:rPr lang="en-US" altLang="zh-CN" sz="2000" dirty="0">
                <a:solidFill>
                  <a:srgbClr val="000000"/>
                </a:solidFill>
                <a:latin typeface="Times New Roman" pitchFamily="18" charset="0"/>
                <a:cs typeface="Times New Roman" pitchFamily="18" charset="0"/>
              </a:rPr>
              <a:t>=(</a:t>
            </a:r>
            <a:r>
              <a:rPr lang="zh-CN" altLang="zh-CN" sz="2000" dirty="0">
                <a:solidFill>
                  <a:srgbClr val="000000"/>
                </a:solidFill>
                <a:latin typeface="Times New Roman" pitchFamily="18" charset="0"/>
                <a:cs typeface="Times New Roman" pitchFamily="18" charset="0"/>
              </a:rPr>
              <a:t>女，英</a:t>
            </a:r>
            <a:r>
              <a:rPr lang="zh-CN" altLang="en-US" sz="2000" dirty="0">
                <a:solidFill>
                  <a:srgbClr val="000000"/>
                </a:solidFill>
                <a:latin typeface="Times New Roman" pitchFamily="18" charset="0"/>
                <a:cs typeface="Times New Roman" pitchFamily="18" charset="0"/>
              </a:rPr>
              <a:t>语</a:t>
            </a:r>
            <a:r>
              <a:rPr lang="zh-CN" altLang="zh-CN" sz="2000" dirty="0">
                <a:solidFill>
                  <a:srgbClr val="000000"/>
                </a:solidFill>
                <a:latin typeface="Times New Roman" pitchFamily="18" charset="0"/>
                <a:cs typeface="Times New Roman" pitchFamily="18" charset="0"/>
              </a:rPr>
              <a:t>，</a:t>
            </a:r>
            <a:r>
              <a:rPr lang="zh-CN" altLang="en-US" sz="2000" dirty="0">
                <a:solidFill>
                  <a:srgbClr val="000000"/>
                </a:solidFill>
                <a:latin typeface="Times New Roman" pitchFamily="18" charset="0"/>
                <a:cs typeface="Times New Roman" pitchFamily="18" charset="0"/>
              </a:rPr>
              <a:t>非统计</a:t>
            </a:r>
            <a:r>
              <a:rPr lang="zh-CN" altLang="zh-CN" sz="2000" dirty="0">
                <a:solidFill>
                  <a:srgbClr val="000000"/>
                </a:solidFill>
                <a:latin typeface="Times New Roman" pitchFamily="18" charset="0"/>
                <a:cs typeface="Times New Roman" pitchFamily="18" charset="0"/>
              </a:rPr>
              <a:t>，教师，校外，</a:t>
            </a:r>
            <a:r>
              <a:rPr lang="zh-CN" altLang="en-US" sz="2000" dirty="0">
                <a:solidFill>
                  <a:srgbClr val="000000"/>
                </a:solidFill>
                <a:latin typeface="Times New Roman" pitchFamily="18" charset="0"/>
                <a:cs typeface="Times New Roman" pitchFamily="18" charset="0"/>
              </a:rPr>
              <a:t>硕士</a:t>
            </a:r>
            <a:r>
              <a:rPr lang="en-US" altLang="zh-CN" sz="2000" dirty="0">
                <a:solidFill>
                  <a:srgbClr val="000000"/>
                </a:solidFill>
                <a:latin typeface="Times New Roman" pitchFamily="18" charset="0"/>
                <a:cs typeface="Times New Roman" pitchFamily="18" charset="0"/>
              </a:rPr>
              <a:t>)′</a:t>
            </a:r>
          </a:p>
          <a:p>
            <a:pPr marL="0" indent="0">
              <a:lnSpc>
                <a:spcPct val="80000"/>
              </a:lnSpc>
              <a:buNone/>
              <a:defRPr/>
            </a:pPr>
            <a:r>
              <a:rPr lang="en-US" altLang="zh-CN" sz="2000" dirty="0">
                <a:solidFill>
                  <a:srgbClr val="000000"/>
                </a:solidFill>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x</a:t>
            </a:r>
            <a:r>
              <a:rPr lang="en-US" altLang="zh-CN" sz="2000" dirty="0">
                <a:solidFill>
                  <a:srgbClr val="000000"/>
                </a:solidFill>
                <a:latin typeface="Times New Roman" pitchFamily="18" charset="0"/>
                <a:cs typeface="Times New Roman" pitchFamily="18" charset="0"/>
              </a:rPr>
              <a:t> </a:t>
            </a:r>
            <a:r>
              <a:rPr lang="zh-CN" altLang="zh-CN" sz="2000" dirty="0">
                <a:solidFill>
                  <a:srgbClr val="000000"/>
                </a:solidFill>
                <a:latin typeface="Times New Roman" pitchFamily="18" charset="0"/>
                <a:cs typeface="Times New Roman" pitchFamily="18" charset="0"/>
              </a:rPr>
              <a:t>与</a:t>
            </a:r>
            <a:r>
              <a:rPr lang="en-US" altLang="zh-CN" sz="2000" b="1" i="1" dirty="0">
                <a:solidFill>
                  <a:srgbClr val="000000"/>
                </a:solidFill>
                <a:latin typeface="Times New Roman" pitchFamily="18" charset="0"/>
                <a:cs typeface="Times New Roman" pitchFamily="18" charset="0"/>
              </a:rPr>
              <a:t>y</a:t>
            </a:r>
            <a:r>
              <a:rPr lang="en-US" altLang="zh-CN" sz="2000" dirty="0">
                <a:solidFill>
                  <a:srgbClr val="000000"/>
                </a:solidFill>
                <a:latin typeface="Times New Roman" pitchFamily="18" charset="0"/>
                <a:cs typeface="Times New Roman" pitchFamily="18" charset="0"/>
              </a:rPr>
              <a:t> </a:t>
            </a:r>
            <a:r>
              <a:rPr lang="zh-CN" altLang="zh-CN" sz="2000" dirty="0">
                <a:solidFill>
                  <a:srgbClr val="000000"/>
                </a:solidFill>
                <a:latin typeface="Times New Roman" pitchFamily="18" charset="0"/>
                <a:cs typeface="Times New Roman" pitchFamily="18" charset="0"/>
              </a:rPr>
              <a:t>之间的距离为</a:t>
            </a:r>
            <a:r>
              <a:rPr lang="en-US" altLang="zh-CN" sz="2000" dirty="0">
                <a:solidFill>
                  <a:srgbClr val="000000"/>
                </a:solidFill>
                <a:latin typeface="Times New Roman" pitchFamily="18" charset="0"/>
                <a:cs typeface="Times New Roman" pitchFamily="18" charset="0"/>
              </a:rPr>
              <a:t>2/3</a:t>
            </a:r>
            <a:endParaRPr lang="zh-CN" altLang="zh-CN" sz="2000" dirty="0">
              <a:solidFill>
                <a:srgbClr val="000000"/>
              </a:solidFill>
              <a:latin typeface="Times New Roman" pitchFamily="18" charset="0"/>
              <a:cs typeface="Times New Roman" pitchFamily="18" charset="0"/>
            </a:endParaRPr>
          </a:p>
          <a:p>
            <a:pPr marL="0" indent="0">
              <a:buNone/>
            </a:pPr>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14</a:t>
            </a:fld>
            <a:endParaRPr lang="en-US" altLang="zh-CN" dirty="0"/>
          </a:p>
        </p:txBody>
      </p:sp>
      <p:graphicFrame>
        <p:nvGraphicFramePr>
          <p:cNvPr id="6" name="Object 2"/>
          <p:cNvGraphicFramePr>
            <a:graphicFrameLocks noChangeAspect="1"/>
          </p:cNvGraphicFramePr>
          <p:nvPr>
            <p:extLst>
              <p:ext uri="{D42A27DB-BD31-4B8C-83A1-F6EECF244321}">
                <p14:modId xmlns:p14="http://schemas.microsoft.com/office/powerpoint/2010/main" val="4165457442"/>
              </p:ext>
            </p:extLst>
          </p:nvPr>
        </p:nvGraphicFramePr>
        <p:xfrm>
          <a:off x="4655840" y="2044053"/>
          <a:ext cx="2344812" cy="693001"/>
        </p:xfrm>
        <a:graphic>
          <a:graphicData uri="http://schemas.openxmlformats.org/presentationml/2006/ole">
            <mc:AlternateContent xmlns:mc="http://schemas.openxmlformats.org/markup-compatibility/2006">
              <mc:Choice xmlns:v="urn:schemas-microsoft-com:vml" Requires="v">
                <p:oleObj spid="_x0000_s478890" name="Equation" r:id="rId3" imgW="3136900" imgH="927100" progId="Equation.DSMT4">
                  <p:embed/>
                </p:oleObj>
              </mc:Choice>
              <mc:Fallback>
                <p:oleObj name="Equation" r:id="rId3" imgW="3136900" imgH="927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5840" y="2044053"/>
                        <a:ext cx="2344812" cy="693001"/>
                      </a:xfrm>
                      <a:prstGeom prst="rect">
                        <a:avLst/>
                      </a:prstGeom>
                      <a:noFill/>
                      <a:ln>
                        <a:noFill/>
                      </a:ln>
                      <a:effectLst/>
                    </p:spPr>
                  </p:pic>
                </p:oleObj>
              </mc:Fallback>
            </mc:AlternateContent>
          </a:graphicData>
        </a:graphic>
      </p:graphicFrame>
      <p:sp>
        <p:nvSpPr>
          <p:cNvPr id="7" name="矩形 6"/>
          <p:cNvSpPr/>
          <p:nvPr/>
        </p:nvSpPr>
        <p:spPr>
          <a:xfrm rot="857251">
            <a:off x="9028229" y="2201016"/>
            <a:ext cx="1800493" cy="646331"/>
          </a:xfrm>
          <a:prstGeom prst="rect">
            <a:avLst/>
          </a:prstGeom>
        </p:spPr>
        <p:txBody>
          <a:bodyPr wrap="none">
            <a:spAutoFit/>
          </a:bodyPr>
          <a:lstStyle/>
          <a:p>
            <a:r>
              <a:rPr lang="zh-CN" altLang="en-US" dirty="0">
                <a:solidFill>
                  <a:srgbClr val="FF0000"/>
                </a:solidFill>
              </a:rPr>
              <a:t>对各变量的数据</a:t>
            </a:r>
            <a:endParaRPr lang="en-US" altLang="zh-CN" dirty="0">
              <a:solidFill>
                <a:srgbClr val="FF0000"/>
              </a:solidFill>
            </a:endParaRPr>
          </a:p>
          <a:p>
            <a:r>
              <a:rPr lang="zh-CN" altLang="en-US" dirty="0">
                <a:solidFill>
                  <a:srgbClr val="FF0000"/>
                </a:solidFill>
              </a:rPr>
              <a:t>作标准化处理</a:t>
            </a:r>
          </a:p>
        </p:txBody>
      </p:sp>
      <p:graphicFrame>
        <p:nvGraphicFramePr>
          <p:cNvPr id="8" name="Object 6"/>
          <p:cNvGraphicFramePr>
            <a:graphicFrameLocks noChangeAspect="1"/>
          </p:cNvGraphicFramePr>
          <p:nvPr>
            <p:extLst>
              <p:ext uri="{D42A27DB-BD31-4B8C-83A1-F6EECF244321}">
                <p14:modId xmlns:p14="http://schemas.microsoft.com/office/powerpoint/2010/main" val="4185742332"/>
              </p:ext>
            </p:extLst>
          </p:nvPr>
        </p:nvGraphicFramePr>
        <p:xfrm>
          <a:off x="2443753" y="3151652"/>
          <a:ext cx="2306637" cy="719138"/>
        </p:xfrm>
        <a:graphic>
          <a:graphicData uri="http://schemas.openxmlformats.org/presentationml/2006/ole">
            <mc:AlternateContent xmlns:mc="http://schemas.openxmlformats.org/markup-compatibility/2006">
              <mc:Choice xmlns:v="urn:schemas-microsoft-com:vml" Requires="v">
                <p:oleObj spid="_x0000_s478891" name="Equation" r:id="rId5" imgW="3251160" imgH="1015920" progId="Equation.DSMT4">
                  <p:embed/>
                </p:oleObj>
              </mc:Choice>
              <mc:Fallback>
                <p:oleObj name="Equation" r:id="rId5" imgW="3251160" imgH="1015920" progId="Equation.DSMT4">
                  <p:embed/>
                  <p:pic>
                    <p:nvPicPr>
                      <p:cNvPr id="0" name=""/>
                      <p:cNvPicPr>
                        <a:picLocks noChangeAspect="1" noChangeArrowheads="1"/>
                      </p:cNvPicPr>
                      <p:nvPr/>
                    </p:nvPicPr>
                    <p:blipFill>
                      <a:blip r:embed="rId6"/>
                      <a:srcRect/>
                      <a:stretch>
                        <a:fillRect/>
                      </a:stretch>
                    </p:blipFill>
                    <p:spPr bwMode="auto">
                      <a:xfrm>
                        <a:off x="2443753" y="3151652"/>
                        <a:ext cx="2306637" cy="719138"/>
                      </a:xfrm>
                      <a:prstGeom prst="rect">
                        <a:avLst/>
                      </a:prstGeom>
                      <a:noFill/>
                      <a:ln>
                        <a:noFill/>
                      </a:ln>
                      <a:effectLst/>
                    </p:spPr>
                  </p:pic>
                </p:oleObj>
              </mc:Fallback>
            </mc:AlternateContent>
          </a:graphicData>
        </a:graphic>
      </p:graphicFrame>
      <p:sp>
        <p:nvSpPr>
          <p:cNvPr id="9" name="矩形 8"/>
          <p:cNvSpPr/>
          <p:nvPr/>
        </p:nvSpPr>
        <p:spPr>
          <a:xfrm rot="447042">
            <a:off x="5911153" y="3221567"/>
            <a:ext cx="2541372" cy="646331"/>
          </a:xfrm>
          <a:prstGeom prst="rect">
            <a:avLst/>
          </a:prstGeom>
        </p:spPr>
        <p:txBody>
          <a:bodyPr wrap="square">
            <a:spAutoFit/>
          </a:bodyPr>
          <a:lstStyle/>
          <a:p>
            <a:r>
              <a:rPr lang="zh-CN" altLang="en-US" b="1" dirty="0">
                <a:solidFill>
                  <a:srgbClr val="FF0000"/>
                </a:solidFill>
                <a:latin typeface="Times New Roman" panose="02020603050405020304" pitchFamily="18" charset="0"/>
                <a:cs typeface="Times New Roman" panose="02020603050405020304" pitchFamily="18" charset="0"/>
              </a:rPr>
              <a:t>无量纲，</a:t>
            </a:r>
            <a:r>
              <a:rPr lang="zh-CN" altLang="zh-CN" b="1" dirty="0">
                <a:solidFill>
                  <a:srgbClr val="FF0000"/>
                </a:solidFill>
                <a:latin typeface="Times New Roman" panose="02020603050405020304" pitchFamily="18" charset="0"/>
                <a:cs typeface="Times New Roman" panose="02020603050405020304" pitchFamily="18" charset="0"/>
              </a:rPr>
              <a:t>适用于高度偏斜或含异常值的数据</a:t>
            </a:r>
            <a:endParaRPr lang="zh-CN" altLang="en-US" b="1" dirty="0">
              <a:solidFill>
                <a:srgbClr val="FF0000"/>
              </a:solidFill>
            </a:endParaRPr>
          </a:p>
        </p:txBody>
      </p:sp>
      <p:sp>
        <p:nvSpPr>
          <p:cNvPr id="10" name="矩形 9"/>
          <p:cNvSpPr/>
          <p:nvPr/>
        </p:nvSpPr>
        <p:spPr>
          <a:xfrm rot="815498">
            <a:off x="8635300" y="1358917"/>
            <a:ext cx="2069975" cy="646331"/>
          </a:xfrm>
          <a:prstGeom prst="rect">
            <a:avLst/>
          </a:prstGeom>
        </p:spPr>
        <p:txBody>
          <a:bodyPr wrap="square">
            <a:spAutoFit/>
          </a:bodyPr>
          <a:lstStyle/>
          <a:p>
            <a:pPr>
              <a:defRPr/>
            </a:pPr>
            <a:r>
              <a:rPr lang="zh-CN" altLang="zh-CN" b="1" dirty="0">
                <a:solidFill>
                  <a:srgbClr val="FF0000"/>
                </a:solidFill>
                <a:latin typeface="Times New Roman" pitchFamily="18" charset="0"/>
                <a:cs typeface="Times New Roman" pitchFamily="18" charset="0"/>
              </a:rPr>
              <a:t>非负性</a:t>
            </a:r>
            <a:r>
              <a:rPr lang="zh-CN" altLang="en-US" b="1" dirty="0">
                <a:solidFill>
                  <a:srgbClr val="FF0000"/>
                </a:solidFill>
                <a:latin typeface="Times New Roman" pitchFamily="18" charset="0"/>
                <a:cs typeface="Times New Roman" pitchFamily="18" charset="0"/>
              </a:rPr>
              <a:t>、</a:t>
            </a:r>
            <a:r>
              <a:rPr lang="zh-CN" altLang="zh-CN" b="1" dirty="0">
                <a:solidFill>
                  <a:srgbClr val="FF0000"/>
                </a:solidFill>
                <a:latin typeface="Times New Roman" pitchFamily="18" charset="0"/>
                <a:cs typeface="Times New Roman" pitchFamily="18" charset="0"/>
              </a:rPr>
              <a:t>对称性</a:t>
            </a:r>
            <a:r>
              <a:rPr lang="zh-CN" altLang="en-US" b="1" dirty="0">
                <a:solidFill>
                  <a:srgbClr val="FF0000"/>
                </a:solidFill>
                <a:latin typeface="Times New Roman" pitchFamily="18" charset="0"/>
                <a:cs typeface="Times New Roman" pitchFamily="18" charset="0"/>
              </a:rPr>
              <a:t>、</a:t>
            </a:r>
            <a:r>
              <a:rPr lang="zh-CN" altLang="zh-CN" b="1" dirty="0">
                <a:solidFill>
                  <a:srgbClr val="FF0000"/>
                </a:solidFill>
                <a:latin typeface="Times New Roman" pitchFamily="18" charset="0"/>
                <a:cs typeface="Times New Roman" pitchFamily="18" charset="0"/>
              </a:rPr>
              <a:t>三角不等式</a:t>
            </a:r>
          </a:p>
        </p:txBody>
      </p:sp>
      <p:graphicFrame>
        <p:nvGraphicFramePr>
          <p:cNvPr id="11" name="Object 5"/>
          <p:cNvGraphicFramePr>
            <a:graphicFrameLocks noChangeAspect="1"/>
          </p:cNvGraphicFramePr>
          <p:nvPr>
            <p:extLst>
              <p:ext uri="{D42A27DB-BD31-4B8C-83A1-F6EECF244321}">
                <p14:modId xmlns:p14="http://schemas.microsoft.com/office/powerpoint/2010/main" val="3825130861"/>
              </p:ext>
            </p:extLst>
          </p:nvPr>
        </p:nvGraphicFramePr>
        <p:xfrm>
          <a:off x="2063552" y="3986891"/>
          <a:ext cx="2841104" cy="469470"/>
        </p:xfrm>
        <a:graphic>
          <a:graphicData uri="http://schemas.openxmlformats.org/presentationml/2006/ole">
            <mc:AlternateContent xmlns:mc="http://schemas.openxmlformats.org/markup-compatibility/2006">
              <mc:Choice xmlns:v="urn:schemas-microsoft-com:vml" Requires="v">
                <p:oleObj spid="_x0000_s478892" name="Equation" r:id="rId7" imgW="4457700" imgH="736600" progId="Equation.DSMT4">
                  <p:embed/>
                </p:oleObj>
              </mc:Choice>
              <mc:Fallback>
                <p:oleObj name="Equation" r:id="rId7" imgW="4457700" imgH="736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3552" y="3986891"/>
                        <a:ext cx="2841104" cy="469470"/>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extLst>
              <p:ext uri="{D42A27DB-BD31-4B8C-83A1-F6EECF244321}">
                <p14:modId xmlns:p14="http://schemas.microsoft.com/office/powerpoint/2010/main" val="2963431055"/>
              </p:ext>
            </p:extLst>
          </p:nvPr>
        </p:nvGraphicFramePr>
        <p:xfrm>
          <a:off x="4160174" y="4483331"/>
          <a:ext cx="1918592" cy="677150"/>
        </p:xfrm>
        <a:graphic>
          <a:graphicData uri="http://schemas.openxmlformats.org/presentationml/2006/ole">
            <mc:AlternateContent xmlns:mc="http://schemas.openxmlformats.org/markup-compatibility/2006">
              <mc:Choice xmlns:v="urn:schemas-microsoft-com:vml" Requires="v">
                <p:oleObj spid="_x0000_s478893" name="Equation" r:id="rId9" imgW="2590560" imgH="914400" progId="Equation.DSMT4">
                  <p:embed/>
                </p:oleObj>
              </mc:Choice>
              <mc:Fallback>
                <p:oleObj name="Equation" r:id="rId9" imgW="2590560" imgH="9144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0174" y="4483331"/>
                        <a:ext cx="1918592" cy="6771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229446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18.2</a:t>
            </a:r>
            <a:r>
              <a:rPr lang="zh-CN" altLang="zh-CN" dirty="0"/>
              <a:t>相似性测度与聚类准则</a:t>
            </a:r>
            <a:endParaRPr lang="zh-CN" altLang="en-US" dirty="0"/>
          </a:p>
        </p:txBody>
      </p:sp>
      <p:sp>
        <p:nvSpPr>
          <p:cNvPr id="3" name="内容占位符 2"/>
          <p:cNvSpPr>
            <a:spLocks noGrp="1"/>
          </p:cNvSpPr>
          <p:nvPr>
            <p:ph idx="1"/>
          </p:nvPr>
        </p:nvSpPr>
        <p:spPr/>
        <p:txBody>
          <a:bodyPr/>
          <a:lstStyle/>
          <a:p>
            <a:r>
              <a:rPr lang="zh-CN" altLang="en-US" dirty="0">
                <a:solidFill>
                  <a:srgbClr val="000000"/>
                </a:solidFill>
              </a:rPr>
              <a:t>相似性度量：</a:t>
            </a:r>
            <a:r>
              <a:rPr lang="zh-CN" altLang="en-US" dirty="0">
                <a:solidFill>
                  <a:srgbClr val="0000FF"/>
                </a:solidFill>
              </a:rPr>
              <a:t>距离</a:t>
            </a:r>
            <a:r>
              <a:rPr lang="zh-CN" altLang="en-US" dirty="0">
                <a:solidFill>
                  <a:srgbClr val="000000"/>
                </a:solidFill>
              </a:rPr>
              <a:t>和</a:t>
            </a:r>
            <a:r>
              <a:rPr lang="zh-CN" altLang="en-US" dirty="0">
                <a:solidFill>
                  <a:srgbClr val="0000FF"/>
                </a:solidFill>
              </a:rPr>
              <a:t>相似系数</a:t>
            </a:r>
            <a:endParaRPr lang="en-US" altLang="zh-CN" dirty="0">
              <a:solidFill>
                <a:srgbClr val="0000FF"/>
              </a:solidFill>
            </a:endParaRPr>
          </a:p>
          <a:p>
            <a:pPr marL="0" indent="0">
              <a:buNone/>
              <a:defRPr/>
            </a:pPr>
            <a:r>
              <a:rPr lang="zh-CN" altLang="en-US" sz="2400" dirty="0">
                <a:solidFill>
                  <a:srgbClr val="FF0000"/>
                </a:solidFill>
              </a:rPr>
              <a:t>相似系数</a:t>
            </a:r>
            <a:r>
              <a:rPr lang="zh-CN" altLang="en-US" sz="2400" dirty="0">
                <a:solidFill>
                  <a:srgbClr val="000000"/>
                </a:solidFill>
              </a:rPr>
              <a:t>（或其绝对值）越大，变量之间的相似性程度越高；反之，则越低。</a:t>
            </a:r>
            <a:endParaRPr lang="en-US" altLang="zh-CN" sz="2400" dirty="0">
              <a:solidFill>
                <a:srgbClr val="000000"/>
              </a:solidFill>
            </a:endParaRPr>
          </a:p>
          <a:p>
            <a:pPr marL="0" indent="0">
              <a:buNone/>
              <a:defRPr/>
            </a:pPr>
            <a:r>
              <a:rPr lang="en-US" altLang="zh-CN" sz="2400" dirty="0">
                <a:solidFill>
                  <a:srgbClr val="000000"/>
                </a:solidFill>
              </a:rPr>
              <a:t>1.</a:t>
            </a:r>
            <a:r>
              <a:rPr lang="zh-CN" altLang="zh-CN" sz="2400" dirty="0">
                <a:solidFill>
                  <a:srgbClr val="0000FF"/>
                </a:solidFill>
                <a:latin typeface="Times New Roman" panose="02020603050405020304" pitchFamily="18" charset="0"/>
                <a:cs typeface="Times New Roman" panose="02020603050405020304" pitchFamily="18" charset="0"/>
              </a:rPr>
              <a:t>夹角余弦</a:t>
            </a:r>
            <a:r>
              <a:rPr lang="en-US" altLang="zh-CN" sz="2400" dirty="0">
                <a:solidFill>
                  <a:srgbClr val="0000FF"/>
                </a:solidFill>
                <a:latin typeface="Times New Roman" panose="02020603050405020304" pitchFamily="18" charset="0"/>
                <a:cs typeface="Times New Roman" panose="02020603050405020304" pitchFamily="18" charset="0"/>
              </a:rPr>
              <a:t>:</a:t>
            </a:r>
            <a:r>
              <a:rPr lang="zh-CN" altLang="zh-CN" sz="2400" dirty="0">
                <a:solidFill>
                  <a:srgbClr val="000000"/>
                </a:solidFill>
                <a:latin typeface="Times New Roman" pitchFamily="18" charset="0"/>
                <a:cs typeface="Times New Roman" pitchFamily="18" charset="0"/>
              </a:rPr>
              <a:t>它是</a:t>
            </a:r>
            <a:r>
              <a:rPr lang="en-US" altLang="zh-CN" sz="2400" i="1" dirty="0">
                <a:solidFill>
                  <a:srgbClr val="000000"/>
                </a:solidFill>
                <a:latin typeface="Times New Roman" pitchFamily="18" charset="0"/>
                <a:cs typeface="Times New Roman" pitchFamily="18" charset="0"/>
              </a:rPr>
              <a:t>R</a:t>
            </a:r>
            <a:r>
              <a:rPr lang="en-US" altLang="zh-CN" sz="2400" i="1" baseline="30000" dirty="0">
                <a:solidFill>
                  <a:srgbClr val="000000"/>
                </a:solidFill>
                <a:latin typeface="Times New Roman" pitchFamily="18" charset="0"/>
                <a:cs typeface="Times New Roman" pitchFamily="18" charset="0"/>
              </a:rPr>
              <a:t>n</a:t>
            </a:r>
            <a:r>
              <a:rPr lang="zh-CN" altLang="zh-CN" sz="2400" dirty="0">
                <a:solidFill>
                  <a:srgbClr val="000000"/>
                </a:solidFill>
                <a:latin typeface="Times New Roman" pitchFamily="18" charset="0"/>
                <a:cs typeface="Times New Roman" pitchFamily="18" charset="0"/>
              </a:rPr>
              <a:t>中变量</a:t>
            </a:r>
            <a:r>
              <a:rPr lang="en-US" altLang="zh-CN" sz="2400" i="1" dirty="0">
                <a:solidFill>
                  <a:srgbClr val="000000"/>
                </a:solidFill>
                <a:latin typeface="Times New Roman" pitchFamily="18" charset="0"/>
                <a:cs typeface="Times New Roman" pitchFamily="18" charset="0"/>
              </a:rPr>
              <a:t>x</a:t>
            </a:r>
            <a:r>
              <a:rPr lang="zh-CN" altLang="zh-CN" sz="2400" dirty="0">
                <a:solidFill>
                  <a:srgbClr val="000000"/>
                </a:solidFill>
                <a:latin typeface="Times New Roman" pitchFamily="18" charset="0"/>
                <a:cs typeface="Times New Roman" pitchFamily="18" charset="0"/>
              </a:rPr>
              <a:t>与变量</a:t>
            </a:r>
            <a:r>
              <a:rPr lang="en-US" altLang="zh-CN" sz="2400" i="1" dirty="0">
                <a:solidFill>
                  <a:srgbClr val="000000"/>
                </a:solidFill>
                <a:latin typeface="Times New Roman" pitchFamily="18" charset="0"/>
                <a:cs typeface="Times New Roman" pitchFamily="18" charset="0"/>
              </a:rPr>
              <a:t>y</a:t>
            </a:r>
            <a:r>
              <a:rPr lang="zh-CN" altLang="zh-CN" sz="2400" dirty="0">
                <a:solidFill>
                  <a:srgbClr val="000000"/>
                </a:solidFill>
                <a:latin typeface="Times New Roman" pitchFamily="18" charset="0"/>
                <a:cs typeface="Times New Roman" pitchFamily="18" charset="0"/>
              </a:rPr>
              <a:t>之间</a:t>
            </a:r>
            <a:endParaRPr lang="en-US" altLang="zh-CN" sz="2400" dirty="0">
              <a:solidFill>
                <a:srgbClr val="000000"/>
              </a:solidFill>
              <a:latin typeface="Times New Roman" pitchFamily="18" charset="0"/>
              <a:cs typeface="Times New Roman" pitchFamily="18" charset="0"/>
            </a:endParaRPr>
          </a:p>
          <a:p>
            <a:pPr marL="0" indent="0">
              <a:buNone/>
              <a:defRPr/>
            </a:pPr>
            <a:r>
              <a:rPr lang="zh-CN" altLang="zh-CN" sz="2400" dirty="0">
                <a:solidFill>
                  <a:srgbClr val="000000"/>
                </a:solidFill>
                <a:latin typeface="Times New Roman" pitchFamily="18" charset="0"/>
                <a:cs typeface="Times New Roman" pitchFamily="18" charset="0"/>
              </a:rPr>
              <a:t>夹角</a:t>
            </a:r>
            <a:r>
              <a:rPr lang="en-US" altLang="zh-CN" sz="2400" i="1" dirty="0">
                <a:solidFill>
                  <a:srgbClr val="000000"/>
                </a:solidFill>
                <a:latin typeface="Times New Roman" pitchFamily="18" charset="0"/>
                <a:cs typeface="Times New Roman" pitchFamily="18" charset="0"/>
              </a:rPr>
              <a:t>θ</a:t>
            </a:r>
            <a:r>
              <a:rPr lang="zh-CN" altLang="zh-CN" sz="2400" dirty="0">
                <a:solidFill>
                  <a:srgbClr val="000000"/>
                </a:solidFill>
                <a:latin typeface="Times New Roman" pitchFamily="18" charset="0"/>
                <a:cs typeface="Times New Roman" pitchFamily="18" charset="0"/>
              </a:rPr>
              <a:t>的余弦函数，即</a:t>
            </a:r>
            <a:r>
              <a:rPr lang="en-US" altLang="zh-CN" sz="2400" i="1" dirty="0" err="1">
                <a:solidFill>
                  <a:srgbClr val="000000"/>
                </a:solidFill>
                <a:latin typeface="Times New Roman" pitchFamily="18" charset="0"/>
                <a:cs typeface="Times New Roman" pitchFamily="18" charset="0"/>
              </a:rPr>
              <a:t>c</a:t>
            </a:r>
            <a:r>
              <a:rPr lang="en-US" altLang="zh-CN" sz="2400" i="1" baseline="-25000" dirty="0" err="1">
                <a:solidFill>
                  <a:srgbClr val="000000"/>
                </a:solidFill>
                <a:latin typeface="Times New Roman" pitchFamily="18" charset="0"/>
                <a:cs typeface="Times New Roman" pitchFamily="18" charset="0"/>
              </a:rPr>
              <a:t>xy</a:t>
            </a:r>
            <a:r>
              <a:rPr lang="en-US" altLang="zh-CN" sz="2400" dirty="0">
                <a:solidFill>
                  <a:srgbClr val="000000"/>
                </a:solidFill>
                <a:latin typeface="Times New Roman" pitchFamily="18" charset="0"/>
                <a:cs typeface="Times New Roman" pitchFamily="18" charset="0"/>
              </a:rPr>
              <a:t>(1)=</a:t>
            </a:r>
            <a:r>
              <a:rPr lang="en-US" altLang="zh-CN" sz="2400" dirty="0" err="1">
                <a:solidFill>
                  <a:srgbClr val="000000"/>
                </a:solidFill>
                <a:latin typeface="Times New Roman" pitchFamily="18" charset="0"/>
                <a:cs typeface="Times New Roman" pitchFamily="18" charset="0"/>
              </a:rPr>
              <a:t>cos</a:t>
            </a:r>
            <a:r>
              <a:rPr lang="en-US" altLang="zh-CN" sz="2400" i="1" dirty="0" err="1">
                <a:solidFill>
                  <a:srgbClr val="000000"/>
                </a:solidFill>
                <a:latin typeface="Times New Roman" pitchFamily="18" charset="0"/>
                <a:cs typeface="Times New Roman" pitchFamily="18" charset="0"/>
              </a:rPr>
              <a:t>θ</a:t>
            </a:r>
            <a:r>
              <a:rPr lang="zh-CN" altLang="zh-CN" sz="2400" dirty="0">
                <a:solidFill>
                  <a:srgbClr val="000000"/>
                </a:solidFill>
                <a:latin typeface="Times New Roman" pitchFamily="18" charset="0"/>
                <a:cs typeface="Times New Roman" pitchFamily="18" charset="0"/>
              </a:rPr>
              <a:t>。</a:t>
            </a:r>
            <a:endParaRPr lang="en-US" altLang="zh-CN" sz="2400" dirty="0">
              <a:solidFill>
                <a:srgbClr val="000000"/>
              </a:solidFill>
              <a:latin typeface="Times New Roman" pitchFamily="18" charset="0"/>
              <a:cs typeface="Times New Roman" pitchFamily="18" charset="0"/>
            </a:endParaRPr>
          </a:p>
          <a:p>
            <a:pPr marL="0" indent="0">
              <a:buNone/>
              <a:defRPr/>
            </a:pPr>
            <a:endParaRPr lang="en-US" altLang="zh-CN" sz="2000" dirty="0">
              <a:solidFill>
                <a:srgbClr val="000000"/>
              </a:solidFill>
              <a:latin typeface="Times New Roman" pitchFamily="18" charset="0"/>
              <a:cs typeface="Times New Roman" pitchFamily="18" charset="0"/>
            </a:endParaRPr>
          </a:p>
          <a:p>
            <a:pPr marL="0" indent="0">
              <a:buNone/>
              <a:defRPr/>
            </a:pPr>
            <a:r>
              <a:rPr lang="en-US" altLang="zh-CN" sz="2400" dirty="0">
                <a:solidFill>
                  <a:srgbClr val="000000"/>
                </a:solidFill>
                <a:latin typeface="Times New Roman" pitchFamily="18" charset="0"/>
                <a:cs typeface="Times New Roman" pitchFamily="18" charset="0"/>
              </a:rPr>
              <a:t>2.</a:t>
            </a:r>
            <a:r>
              <a:rPr lang="zh-CN" altLang="zh-CN" sz="2400" dirty="0">
                <a:solidFill>
                  <a:srgbClr val="0000FF"/>
                </a:solidFill>
                <a:latin typeface="Times New Roman" panose="02020603050405020304" pitchFamily="18" charset="0"/>
                <a:cs typeface="Times New Roman" panose="02020603050405020304" pitchFamily="18" charset="0"/>
              </a:rPr>
              <a:t>相关系数</a:t>
            </a:r>
            <a:r>
              <a:rPr lang="en-US" altLang="zh-CN" sz="2400" dirty="0">
                <a:solidFill>
                  <a:srgbClr val="0000FF"/>
                </a:solidFill>
                <a:latin typeface="Times New Roman" panose="02020603050405020304" pitchFamily="18" charset="0"/>
                <a:cs typeface="Times New Roman" panose="02020603050405020304" pitchFamily="18" charset="0"/>
              </a:rPr>
              <a:t>:</a:t>
            </a:r>
            <a:endParaRPr lang="zh-CN" altLang="en-US" sz="2400" dirty="0">
              <a:solidFill>
                <a:srgbClr val="0000FF"/>
              </a:solidFill>
              <a:latin typeface="Times New Roman" panose="02020603050405020304" pitchFamily="18" charset="0"/>
              <a:cs typeface="Times New Roman" panose="02020603050405020304" pitchFamily="18" charset="0"/>
            </a:endParaRPr>
          </a:p>
          <a:p>
            <a:pPr marL="0" indent="0">
              <a:buNone/>
              <a:defRPr/>
            </a:pPr>
            <a:endParaRPr lang="en-US" altLang="zh-CN" sz="2400" dirty="0">
              <a:solidFill>
                <a:srgbClr val="000000"/>
              </a:solidFill>
              <a:latin typeface="Times New Roman" pitchFamily="18" charset="0"/>
              <a:cs typeface="Times New Roman" pitchFamily="18" charset="0"/>
            </a:endParaRPr>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15</a:t>
            </a:fld>
            <a:endParaRPr lang="en-US" altLang="zh-CN" dirty="0"/>
          </a:p>
        </p:txBody>
      </p:sp>
      <p:graphicFrame>
        <p:nvGraphicFramePr>
          <p:cNvPr id="13" name="Object 6"/>
          <p:cNvGraphicFramePr>
            <a:graphicFrameLocks noChangeAspect="1"/>
          </p:cNvGraphicFramePr>
          <p:nvPr>
            <p:extLst>
              <p:ext uri="{D42A27DB-BD31-4B8C-83A1-F6EECF244321}">
                <p14:modId xmlns:p14="http://schemas.microsoft.com/office/powerpoint/2010/main" val="1569804030"/>
              </p:ext>
            </p:extLst>
          </p:nvPr>
        </p:nvGraphicFramePr>
        <p:xfrm>
          <a:off x="6744072" y="1899668"/>
          <a:ext cx="2803525" cy="1422400"/>
        </p:xfrm>
        <a:graphic>
          <a:graphicData uri="http://schemas.openxmlformats.org/presentationml/2006/ole">
            <mc:AlternateContent xmlns:mc="http://schemas.openxmlformats.org/markup-compatibility/2006">
              <mc:Choice xmlns:v="urn:schemas-microsoft-com:vml" Requires="v">
                <p:oleObj spid="_x0000_s479860" name="Equation" r:id="rId3" imgW="4101840" imgH="2082600" progId="Equation.DSMT4">
                  <p:embed/>
                </p:oleObj>
              </mc:Choice>
              <mc:Fallback>
                <p:oleObj name="Equation" r:id="rId3" imgW="4101840" imgH="2082600" progId="Equation.DSMT4">
                  <p:embed/>
                  <p:pic>
                    <p:nvPicPr>
                      <p:cNvPr id="0" name=""/>
                      <p:cNvPicPr>
                        <a:picLocks noChangeAspect="1" noChangeArrowheads="1"/>
                      </p:cNvPicPr>
                      <p:nvPr/>
                    </p:nvPicPr>
                    <p:blipFill>
                      <a:blip r:embed="rId4"/>
                      <a:srcRect/>
                      <a:stretch>
                        <a:fillRect/>
                      </a:stretch>
                    </p:blipFill>
                    <p:spPr bwMode="auto">
                      <a:xfrm>
                        <a:off x="6744072" y="1899668"/>
                        <a:ext cx="2803525" cy="1422400"/>
                      </a:xfrm>
                      <a:prstGeom prst="rect">
                        <a:avLst/>
                      </a:prstGeom>
                      <a:noFill/>
                      <a:ln>
                        <a:noFill/>
                      </a:ln>
                      <a:effectLst/>
                    </p:spPr>
                  </p:pic>
                </p:oleObj>
              </mc:Fallback>
            </mc:AlternateContent>
          </a:graphicData>
        </a:graphic>
      </p:graphicFrame>
      <p:graphicFrame>
        <p:nvGraphicFramePr>
          <p:cNvPr id="14" name="Object 5"/>
          <p:cNvGraphicFramePr>
            <a:graphicFrameLocks noChangeAspect="1"/>
          </p:cNvGraphicFramePr>
          <p:nvPr>
            <p:extLst>
              <p:ext uri="{D42A27DB-BD31-4B8C-83A1-F6EECF244321}">
                <p14:modId xmlns:p14="http://schemas.microsoft.com/office/powerpoint/2010/main" val="3615855936"/>
              </p:ext>
            </p:extLst>
          </p:nvPr>
        </p:nvGraphicFramePr>
        <p:xfrm>
          <a:off x="2639616" y="3152709"/>
          <a:ext cx="4602739" cy="1586484"/>
        </p:xfrm>
        <a:graphic>
          <a:graphicData uri="http://schemas.openxmlformats.org/presentationml/2006/ole">
            <mc:AlternateContent xmlns:mc="http://schemas.openxmlformats.org/markup-compatibility/2006">
              <mc:Choice xmlns:v="urn:schemas-microsoft-com:vml" Requires="v">
                <p:oleObj spid="_x0000_s479861" name="Equation" r:id="rId5" imgW="6045120" imgH="2082600" progId="Equation.DSMT4">
                  <p:embed/>
                </p:oleObj>
              </mc:Choice>
              <mc:Fallback>
                <p:oleObj name="Equation" r:id="rId5" imgW="6045120" imgH="2082600" progId="Equation.DSMT4">
                  <p:embed/>
                  <p:pic>
                    <p:nvPicPr>
                      <p:cNvPr id="0" name=""/>
                      <p:cNvPicPr>
                        <a:picLocks noChangeAspect="1" noChangeArrowheads="1"/>
                      </p:cNvPicPr>
                      <p:nvPr/>
                    </p:nvPicPr>
                    <p:blipFill>
                      <a:blip r:embed="rId6"/>
                      <a:srcRect/>
                      <a:stretch>
                        <a:fillRect/>
                      </a:stretch>
                    </p:blipFill>
                    <p:spPr bwMode="auto">
                      <a:xfrm>
                        <a:off x="2639616" y="3152709"/>
                        <a:ext cx="4602739" cy="1586484"/>
                      </a:xfrm>
                      <a:prstGeom prst="rect">
                        <a:avLst/>
                      </a:prstGeom>
                      <a:noFill/>
                      <a:ln>
                        <a:noFill/>
                      </a:ln>
                      <a:effectLst/>
                    </p:spPr>
                  </p:pic>
                </p:oleObj>
              </mc:Fallback>
            </mc:AlternateContent>
          </a:graphicData>
        </a:graphic>
      </p:graphicFrame>
      <p:sp>
        <p:nvSpPr>
          <p:cNvPr id="5" name="矩形 4"/>
          <p:cNvSpPr/>
          <p:nvPr/>
        </p:nvSpPr>
        <p:spPr>
          <a:xfrm>
            <a:off x="1793033" y="4927900"/>
            <a:ext cx="3877985" cy="461665"/>
          </a:xfrm>
          <a:prstGeom prst="rect">
            <a:avLst/>
          </a:prstGeom>
        </p:spPr>
        <p:txBody>
          <a:bodyPr wrap="none">
            <a:spAutoFit/>
          </a:bodyPr>
          <a:lstStyle/>
          <a:p>
            <a:r>
              <a:rPr lang="zh-CN" altLang="en-US" sz="2400" dirty="0">
                <a:solidFill>
                  <a:srgbClr val="0000FF"/>
                </a:solidFill>
              </a:rPr>
              <a:t>距离</a:t>
            </a:r>
            <a:r>
              <a:rPr lang="zh-CN" altLang="en-US" sz="2400" dirty="0">
                <a:solidFill>
                  <a:srgbClr val="000000"/>
                </a:solidFill>
              </a:rPr>
              <a:t>和</a:t>
            </a:r>
            <a:r>
              <a:rPr lang="zh-CN" altLang="en-US" sz="2400" dirty="0">
                <a:solidFill>
                  <a:srgbClr val="0000FF"/>
                </a:solidFill>
              </a:rPr>
              <a:t>相似系数</a:t>
            </a:r>
            <a:r>
              <a:rPr lang="zh-CN" altLang="en-US" sz="2400" dirty="0"/>
              <a:t>的</a:t>
            </a:r>
            <a:r>
              <a:rPr lang="zh-CN" altLang="en-US" sz="2400" dirty="0">
                <a:solidFill>
                  <a:srgbClr val="FF0000"/>
                </a:solidFill>
              </a:rPr>
              <a:t>相互转换</a:t>
            </a:r>
            <a:endParaRPr lang="en-US" altLang="zh-CN" sz="2400" dirty="0">
              <a:solidFill>
                <a:srgbClr val="FF0000"/>
              </a:solidFill>
            </a:endParaRPr>
          </a:p>
        </p:txBody>
      </p:sp>
      <p:graphicFrame>
        <p:nvGraphicFramePr>
          <p:cNvPr id="15" name="Object 4"/>
          <p:cNvGraphicFramePr>
            <a:graphicFrameLocks noChangeAspect="1"/>
          </p:cNvGraphicFramePr>
          <p:nvPr>
            <p:extLst>
              <p:ext uri="{D42A27DB-BD31-4B8C-83A1-F6EECF244321}">
                <p14:modId xmlns:p14="http://schemas.microsoft.com/office/powerpoint/2010/main" val="3774581181"/>
              </p:ext>
            </p:extLst>
          </p:nvPr>
        </p:nvGraphicFramePr>
        <p:xfrm>
          <a:off x="3557821" y="5340361"/>
          <a:ext cx="1574800" cy="914400"/>
        </p:xfrm>
        <a:graphic>
          <a:graphicData uri="http://schemas.openxmlformats.org/presentationml/2006/ole">
            <mc:AlternateContent xmlns:mc="http://schemas.openxmlformats.org/markup-compatibility/2006">
              <mc:Choice xmlns:v="urn:schemas-microsoft-com:vml" Requires="v">
                <p:oleObj spid="_x0000_s479862" name="Equation" r:id="rId7" imgW="1574640" imgH="914400" progId="Equation.DSMT4">
                  <p:embed/>
                </p:oleObj>
              </mc:Choice>
              <mc:Fallback>
                <p:oleObj name="Equation" r:id="rId7" imgW="1574640" imgH="914400" progId="Equation.DSMT4">
                  <p:embed/>
                  <p:pic>
                    <p:nvPicPr>
                      <p:cNvPr id="0" name=""/>
                      <p:cNvPicPr>
                        <a:picLocks noChangeAspect="1" noChangeArrowheads="1"/>
                      </p:cNvPicPr>
                      <p:nvPr/>
                    </p:nvPicPr>
                    <p:blipFill>
                      <a:blip r:embed="rId8"/>
                      <a:srcRect/>
                      <a:stretch>
                        <a:fillRect/>
                      </a:stretch>
                    </p:blipFill>
                    <p:spPr bwMode="auto">
                      <a:xfrm>
                        <a:off x="3557821" y="5340361"/>
                        <a:ext cx="15748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0"/>
          <p:cNvGraphicFramePr>
            <a:graphicFrameLocks noChangeAspect="1"/>
          </p:cNvGraphicFramePr>
          <p:nvPr>
            <p:extLst>
              <p:ext uri="{D42A27DB-BD31-4B8C-83A1-F6EECF244321}">
                <p14:modId xmlns:p14="http://schemas.microsoft.com/office/powerpoint/2010/main" val="2844177997"/>
              </p:ext>
            </p:extLst>
          </p:nvPr>
        </p:nvGraphicFramePr>
        <p:xfrm>
          <a:off x="6289428" y="5480061"/>
          <a:ext cx="2222500" cy="635000"/>
        </p:xfrm>
        <a:graphic>
          <a:graphicData uri="http://schemas.openxmlformats.org/presentationml/2006/ole">
            <mc:AlternateContent xmlns:mc="http://schemas.openxmlformats.org/markup-compatibility/2006">
              <mc:Choice xmlns:v="urn:schemas-microsoft-com:vml" Requires="v">
                <p:oleObj spid="_x0000_s479863" name="Equation" r:id="rId9" imgW="2222280" imgH="634680" progId="Equation.DSMT4">
                  <p:embed/>
                </p:oleObj>
              </mc:Choice>
              <mc:Fallback>
                <p:oleObj name="Equation" r:id="rId9" imgW="2222280" imgH="634680" progId="Equation.DSMT4">
                  <p:embed/>
                  <p:pic>
                    <p:nvPicPr>
                      <p:cNvPr id="0" name=""/>
                      <p:cNvPicPr>
                        <a:picLocks noChangeAspect="1" noChangeArrowheads="1"/>
                      </p:cNvPicPr>
                      <p:nvPr/>
                    </p:nvPicPr>
                    <p:blipFill>
                      <a:blip r:embed="rId10"/>
                      <a:srcRect/>
                      <a:stretch>
                        <a:fillRect/>
                      </a:stretch>
                    </p:blipFill>
                    <p:spPr bwMode="auto">
                      <a:xfrm>
                        <a:off x="6289428" y="5480061"/>
                        <a:ext cx="222250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73508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18.2</a:t>
            </a:r>
            <a:r>
              <a:rPr lang="zh-CN" altLang="zh-CN" dirty="0"/>
              <a:t>相似性测度与聚类准则</a:t>
            </a:r>
            <a:endParaRPr lang="zh-CN" altLang="en-US" dirty="0"/>
          </a:p>
        </p:txBody>
      </p:sp>
      <p:sp>
        <p:nvSpPr>
          <p:cNvPr id="3" name="内容占位符 2"/>
          <p:cNvSpPr>
            <a:spLocks noGrp="1"/>
          </p:cNvSpPr>
          <p:nvPr>
            <p:ph idx="1"/>
          </p:nvPr>
        </p:nvSpPr>
        <p:spPr/>
        <p:txBody>
          <a:bodyPr/>
          <a:lstStyle/>
          <a:p>
            <a:r>
              <a:rPr lang="zh-CN" altLang="en-US" dirty="0"/>
              <a:t>两个矩阵</a:t>
            </a:r>
            <a:endParaRPr lang="en-US" altLang="zh-CN" dirty="0"/>
          </a:p>
          <a:p>
            <a:pPr marL="0" indent="0">
              <a:buNone/>
            </a:pPr>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16</a:t>
            </a:fld>
            <a:endParaRPr lang="en-US" altLang="zh-CN" dirty="0"/>
          </a:p>
        </p:txBody>
      </p:sp>
      <p:pic>
        <p:nvPicPr>
          <p:cNvPr id="6" name="图片 5"/>
          <p:cNvPicPr>
            <a:picLocks noChangeAspect="1"/>
          </p:cNvPicPr>
          <p:nvPr/>
        </p:nvPicPr>
        <p:blipFill>
          <a:blip r:embed="rId2"/>
          <a:stretch>
            <a:fillRect/>
          </a:stretch>
        </p:blipFill>
        <p:spPr>
          <a:xfrm>
            <a:off x="5591944" y="988401"/>
            <a:ext cx="3744416" cy="2693453"/>
          </a:xfrm>
          <a:prstGeom prst="rect">
            <a:avLst/>
          </a:prstGeom>
        </p:spPr>
      </p:pic>
      <p:pic>
        <p:nvPicPr>
          <p:cNvPr id="7" name="图片 6"/>
          <p:cNvPicPr>
            <a:picLocks noChangeAspect="1"/>
          </p:cNvPicPr>
          <p:nvPr/>
        </p:nvPicPr>
        <p:blipFill>
          <a:blip r:embed="rId3"/>
          <a:stretch>
            <a:fillRect/>
          </a:stretch>
        </p:blipFill>
        <p:spPr>
          <a:xfrm>
            <a:off x="5591944" y="3975226"/>
            <a:ext cx="3862416" cy="2414605"/>
          </a:xfrm>
          <a:prstGeom prst="rect">
            <a:avLst/>
          </a:prstGeom>
        </p:spPr>
      </p:pic>
      <p:sp>
        <p:nvSpPr>
          <p:cNvPr id="8" name="矩形 7"/>
          <p:cNvSpPr/>
          <p:nvPr/>
        </p:nvSpPr>
        <p:spPr>
          <a:xfrm>
            <a:off x="2063552" y="1772817"/>
            <a:ext cx="3744416" cy="1200329"/>
          </a:xfrm>
          <a:prstGeom prst="rect">
            <a:avLst/>
          </a:prstGeom>
        </p:spPr>
        <p:txBody>
          <a:bodyPr wrap="square">
            <a:spAutoFit/>
          </a:bodyPr>
          <a:lstStyle/>
          <a:p>
            <a:r>
              <a:rPr lang="zh-CN" altLang="en-US" sz="2400" dirty="0"/>
              <a:t>数据矩阵</a:t>
            </a:r>
            <a:r>
              <a:rPr lang="zh-TW" altLang="en-US" sz="2400" dirty="0"/>
              <a:t> </a:t>
            </a:r>
            <a:r>
              <a:rPr lang="en-US" altLang="zh-TW" sz="2400" dirty="0"/>
              <a:t>︰</a:t>
            </a:r>
          </a:p>
          <a:p>
            <a:r>
              <a:rPr lang="en-US" altLang="zh-CN" sz="2400" dirty="0"/>
              <a:t>p</a:t>
            </a:r>
            <a:r>
              <a:rPr lang="zh-CN" altLang="en-US" sz="2400" dirty="0"/>
              <a:t>维变量，</a:t>
            </a:r>
            <a:r>
              <a:rPr lang="en-US" altLang="zh-CN" sz="2400" dirty="0"/>
              <a:t>n</a:t>
            </a:r>
            <a:r>
              <a:rPr lang="zh-CN" altLang="en-US" sz="2400" dirty="0"/>
              <a:t>个样本</a:t>
            </a:r>
            <a:endParaRPr lang="en-US" altLang="zh-TW" sz="2400" dirty="0"/>
          </a:p>
          <a:p>
            <a:endParaRPr lang="en-US" altLang="zh-TW" sz="2400" dirty="0"/>
          </a:p>
        </p:txBody>
      </p:sp>
      <p:sp>
        <p:nvSpPr>
          <p:cNvPr id="9" name="矩形 8"/>
          <p:cNvSpPr/>
          <p:nvPr/>
        </p:nvSpPr>
        <p:spPr>
          <a:xfrm>
            <a:off x="1982180" y="4149080"/>
            <a:ext cx="3456384" cy="1200329"/>
          </a:xfrm>
          <a:prstGeom prst="rect">
            <a:avLst/>
          </a:prstGeom>
        </p:spPr>
        <p:txBody>
          <a:bodyPr wrap="square">
            <a:spAutoFit/>
          </a:bodyPr>
          <a:lstStyle/>
          <a:p>
            <a:r>
              <a:rPr lang="zh-CN" altLang="en-US" sz="2400" dirty="0"/>
              <a:t>相似度矩阵</a:t>
            </a:r>
            <a:r>
              <a:rPr lang="en-US" altLang="zh-CN" sz="2400" dirty="0"/>
              <a:t>/ </a:t>
            </a:r>
            <a:r>
              <a:rPr lang="zh-CN" altLang="en-US" sz="2400" dirty="0"/>
              <a:t>距离矩阵</a:t>
            </a:r>
            <a:r>
              <a:rPr lang="en-US" altLang="zh-TW" sz="2400" dirty="0"/>
              <a:t>︰</a:t>
            </a:r>
            <a:r>
              <a:rPr lang="zh-CN" altLang="en-US" sz="2400" dirty="0"/>
              <a:t>存放</a:t>
            </a:r>
            <a:r>
              <a:rPr lang="en-US" altLang="zh-CN" sz="2400" dirty="0"/>
              <a:t>n</a:t>
            </a:r>
            <a:r>
              <a:rPr lang="zh-CN" altLang="en-US" sz="2400" dirty="0"/>
              <a:t>个样本两两之间的相似性或距离</a:t>
            </a:r>
          </a:p>
        </p:txBody>
      </p:sp>
    </p:spTree>
    <p:extLst>
      <p:ext uri="{BB962C8B-B14F-4D97-AF65-F5344CB8AC3E}">
        <p14:creationId xmlns:p14="http://schemas.microsoft.com/office/powerpoint/2010/main" val="254449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7032104" y="4129884"/>
            <a:ext cx="5087135" cy="1624761"/>
          </a:xfrm>
          <a:prstGeom prst="rect">
            <a:avLst/>
          </a:prstGeom>
        </p:spPr>
      </p:pic>
      <p:sp>
        <p:nvSpPr>
          <p:cNvPr id="2" name="标题 1"/>
          <p:cNvSpPr>
            <a:spLocks noGrp="1"/>
          </p:cNvSpPr>
          <p:nvPr>
            <p:ph type="title"/>
          </p:nvPr>
        </p:nvSpPr>
        <p:spPr/>
        <p:txBody>
          <a:bodyPr/>
          <a:lstStyle/>
          <a:p>
            <a:r>
              <a:rPr lang="en-US" altLang="zh-CN"/>
              <a:t>18.3 </a:t>
            </a:r>
            <a:r>
              <a:rPr lang="zh-CN" altLang="en-US"/>
              <a:t>基于距离阈值的聚类算法</a:t>
            </a:r>
            <a:endParaRPr lang="zh-CN" altLang="en-US" dirty="0"/>
          </a:p>
        </p:txBody>
      </p:sp>
      <p:sp>
        <p:nvSpPr>
          <p:cNvPr id="3" name="内容占位符 2"/>
          <p:cNvSpPr>
            <a:spLocks noGrp="1"/>
          </p:cNvSpPr>
          <p:nvPr>
            <p:ph idx="1"/>
          </p:nvPr>
        </p:nvSpPr>
        <p:spPr>
          <a:xfrm>
            <a:off x="47328" y="980728"/>
            <a:ext cx="7200800" cy="5520676"/>
          </a:xfrm>
          <a:solidFill>
            <a:schemeClr val="bg1"/>
          </a:solidFill>
        </p:spPr>
        <p:txBody>
          <a:bodyPr/>
          <a:lstStyle/>
          <a:p>
            <a:pPr marL="0" indent="0" algn="just">
              <a:buNone/>
            </a:pPr>
            <a:r>
              <a:rPr lang="en-US" altLang="zh-CN" b="1" dirty="0"/>
              <a:t>1</a:t>
            </a:r>
            <a:r>
              <a:rPr lang="zh-CN" altLang="en-US" b="1" dirty="0"/>
              <a:t>、近邻聚类法</a:t>
            </a:r>
            <a:endParaRPr lang="en-US" altLang="zh-CN" b="1" dirty="0"/>
          </a:p>
          <a:p>
            <a:pPr algn="just"/>
            <a:r>
              <a:rPr lang="zh-CN" altLang="en-US" sz="2400" dirty="0">
                <a:solidFill>
                  <a:srgbClr val="FF0000"/>
                </a:solidFill>
              </a:rPr>
              <a:t>问题：</a:t>
            </a:r>
            <a:r>
              <a:rPr lang="zh-CN" altLang="en-US" sz="2000" dirty="0"/>
              <a:t>有</a:t>
            </a:r>
            <a:r>
              <a:rPr lang="en-US" altLang="zh-CN" sz="2000" dirty="0"/>
              <a:t>N</a:t>
            </a:r>
            <a:r>
              <a:rPr lang="zh-CN" altLang="en-US" sz="2000" dirty="0"/>
              <a:t>个待分类的模式</a:t>
            </a:r>
            <a:r>
              <a:rPr lang="en-US" altLang="zh-CN" sz="2000" dirty="0"/>
              <a:t>{X1,X2,…,</a:t>
            </a:r>
            <a:r>
              <a:rPr lang="en-US" altLang="zh-CN" sz="2000" dirty="0" err="1"/>
              <a:t>Xn</a:t>
            </a:r>
            <a:r>
              <a:rPr lang="en-US" altLang="zh-CN" sz="2000" dirty="0"/>
              <a:t>}</a:t>
            </a:r>
            <a:r>
              <a:rPr lang="zh-CN" altLang="en-US" sz="2000" dirty="0"/>
              <a:t>，要求按距离阈值</a:t>
            </a:r>
            <a:r>
              <a:rPr lang="en-US" altLang="zh-CN" sz="2000" dirty="0"/>
              <a:t>T</a:t>
            </a:r>
            <a:r>
              <a:rPr lang="zh-CN" altLang="en-US" sz="2000" dirty="0"/>
              <a:t>分类到以</a:t>
            </a:r>
            <a:r>
              <a:rPr lang="en-US" altLang="zh-CN" sz="2000" dirty="0"/>
              <a:t>Z1,Z2,…</a:t>
            </a:r>
            <a:r>
              <a:rPr lang="zh-CN" altLang="en-US" sz="2000" dirty="0"/>
              <a:t>为聚类中心的模式类中。</a:t>
            </a:r>
          </a:p>
          <a:p>
            <a:pPr algn="just"/>
            <a:r>
              <a:rPr lang="zh-CN" altLang="en-US" sz="2400" dirty="0">
                <a:solidFill>
                  <a:srgbClr val="FF0000"/>
                </a:solidFill>
              </a:rPr>
              <a:t>算法描述：</a:t>
            </a:r>
          </a:p>
          <a:p>
            <a:pPr marL="457200" indent="-457200" algn="just">
              <a:buClr>
                <a:srgbClr val="0000FF"/>
              </a:buClr>
              <a:buFont typeface="+mj-lt"/>
              <a:buAutoNum type="arabicPeriod"/>
            </a:pPr>
            <a:r>
              <a:rPr lang="zh-CN" altLang="en-US" sz="2000" dirty="0"/>
              <a:t>任取样本</a:t>
            </a:r>
            <a:r>
              <a:rPr lang="en-US" altLang="zh-CN" sz="2000" dirty="0"/>
              <a:t>Xi</a:t>
            </a:r>
            <a:r>
              <a:rPr lang="zh-CN" altLang="en-US" sz="2000" dirty="0"/>
              <a:t>作为第一个聚类中心的初始值，如令</a:t>
            </a:r>
            <a:r>
              <a:rPr lang="en-US" altLang="zh-CN" sz="2000" dirty="0"/>
              <a:t>Z1 = X1</a:t>
            </a:r>
            <a:r>
              <a:rPr lang="zh-CN" altLang="en-US" sz="2000" dirty="0"/>
              <a:t>。</a:t>
            </a:r>
          </a:p>
          <a:p>
            <a:pPr marL="457200" indent="-457200" algn="just">
              <a:buClr>
                <a:srgbClr val="0000FF"/>
              </a:buClr>
              <a:buFont typeface="+mj-lt"/>
              <a:buAutoNum type="arabicPeriod"/>
            </a:pPr>
            <a:r>
              <a:rPr lang="zh-CN" altLang="en-US" sz="2000" dirty="0"/>
              <a:t>计算样本</a:t>
            </a:r>
            <a:r>
              <a:rPr lang="en-US" altLang="zh-CN" sz="2000" dirty="0"/>
              <a:t>X2</a:t>
            </a:r>
            <a:r>
              <a:rPr lang="zh-CN" altLang="en-US" sz="2000" dirty="0"/>
              <a:t>到</a:t>
            </a:r>
            <a:r>
              <a:rPr lang="en-US" altLang="zh-CN" sz="2000" dirty="0"/>
              <a:t>Z1</a:t>
            </a:r>
            <a:r>
              <a:rPr lang="zh-CN" altLang="en-US" sz="2000" dirty="0"/>
              <a:t>的欧式距离</a:t>
            </a:r>
            <a:r>
              <a:rPr lang="en-US" altLang="zh-CN" sz="2000" dirty="0"/>
              <a:t>D21=||X2 - Z1||</a:t>
            </a:r>
            <a:r>
              <a:rPr lang="zh-CN" altLang="en-US" sz="2000" dirty="0"/>
              <a:t>，若</a:t>
            </a:r>
            <a:r>
              <a:rPr lang="en-US" altLang="zh-CN" sz="2000" dirty="0"/>
              <a:t>D21&gt;T</a:t>
            </a:r>
            <a:r>
              <a:rPr lang="zh-CN" altLang="en-US" sz="2000" dirty="0"/>
              <a:t>，定义新的聚类中心</a:t>
            </a:r>
            <a:r>
              <a:rPr lang="en-US" altLang="zh-CN" sz="2000" dirty="0"/>
              <a:t>Z2=X2</a:t>
            </a:r>
            <a:r>
              <a:rPr lang="zh-CN" altLang="en-US" sz="2000" dirty="0"/>
              <a:t>；否则</a:t>
            </a:r>
            <a:r>
              <a:rPr lang="en-US" altLang="zh-CN" sz="2000" dirty="0"/>
              <a:t>X2 ∈</a:t>
            </a:r>
            <a:r>
              <a:rPr lang="zh-CN" altLang="en-US" sz="2000" dirty="0"/>
              <a:t>以</a:t>
            </a:r>
            <a:r>
              <a:rPr lang="en-US" altLang="zh-CN" sz="2000" dirty="0"/>
              <a:t>Z1</a:t>
            </a:r>
            <a:r>
              <a:rPr lang="zh-CN" altLang="en-US" sz="2000" dirty="0"/>
              <a:t>为中心的聚类。</a:t>
            </a:r>
          </a:p>
          <a:p>
            <a:pPr marL="457200" indent="-457200" algn="just">
              <a:buClr>
                <a:srgbClr val="0000FF"/>
              </a:buClr>
              <a:buFont typeface="+mj-lt"/>
              <a:buAutoNum type="arabicPeriod"/>
            </a:pPr>
            <a:r>
              <a:rPr lang="zh-CN" altLang="en-US" sz="2000" dirty="0"/>
              <a:t>假设已有聚类中心</a:t>
            </a:r>
            <a:r>
              <a:rPr lang="en-US" altLang="zh-CN" sz="2000" dirty="0"/>
              <a:t>Z1,Z2</a:t>
            </a:r>
            <a:r>
              <a:rPr lang="zh-CN" altLang="en-US" sz="2000" dirty="0"/>
              <a:t>，计算</a:t>
            </a:r>
            <a:r>
              <a:rPr lang="en-US" altLang="zh-CN" sz="2000" dirty="0"/>
              <a:t>D31=||X3-Z1||</a:t>
            </a:r>
            <a:r>
              <a:rPr lang="zh-CN" altLang="en-US" sz="2000" dirty="0"/>
              <a:t>和</a:t>
            </a:r>
            <a:r>
              <a:rPr lang="en-US" altLang="zh-CN" sz="2000" dirty="0"/>
              <a:t>D32=||X3- Z2||</a:t>
            </a:r>
            <a:r>
              <a:rPr lang="zh-CN" altLang="en-US" sz="2000" dirty="0"/>
              <a:t>，若</a:t>
            </a:r>
            <a:r>
              <a:rPr lang="en-US" altLang="zh-CN" sz="2000" dirty="0"/>
              <a:t>D31&gt;T</a:t>
            </a:r>
            <a:r>
              <a:rPr lang="zh-CN" altLang="en-US" sz="2000" dirty="0"/>
              <a:t>且</a:t>
            </a:r>
            <a:r>
              <a:rPr lang="en-US" altLang="zh-CN" sz="2000" dirty="0"/>
              <a:t>D32&gt;T</a:t>
            </a:r>
            <a:r>
              <a:rPr lang="zh-CN" altLang="en-US" sz="2000" dirty="0"/>
              <a:t>，则建立第三个聚类中心</a:t>
            </a:r>
            <a:r>
              <a:rPr lang="en-US" altLang="zh-CN" sz="2000" dirty="0"/>
              <a:t>Z3=X3</a:t>
            </a:r>
            <a:r>
              <a:rPr lang="zh-CN" altLang="en-US" sz="2000" dirty="0"/>
              <a:t>；否则</a:t>
            </a:r>
            <a:r>
              <a:rPr lang="en-US" altLang="zh-CN" sz="2000" dirty="0"/>
              <a:t>X3∈</a:t>
            </a:r>
            <a:r>
              <a:rPr lang="zh-CN" altLang="en-US" sz="2000" dirty="0"/>
              <a:t>离</a:t>
            </a:r>
            <a:r>
              <a:rPr lang="en-US" altLang="zh-CN" sz="2000" dirty="0"/>
              <a:t>Z1</a:t>
            </a:r>
            <a:r>
              <a:rPr lang="zh-CN" altLang="en-US" sz="2000" dirty="0"/>
              <a:t>和</a:t>
            </a:r>
            <a:r>
              <a:rPr lang="en-US" altLang="zh-CN" sz="2000" dirty="0"/>
              <a:t>Z2</a:t>
            </a:r>
            <a:r>
              <a:rPr lang="zh-CN" altLang="en-US" sz="2000" dirty="0"/>
              <a:t>中最近类（最近邻的聚类中心）。</a:t>
            </a:r>
          </a:p>
          <a:p>
            <a:pPr marL="457200" indent="-457200" algn="just">
              <a:buClr>
                <a:srgbClr val="0000FF"/>
              </a:buClr>
              <a:buFont typeface="+mj-lt"/>
              <a:buAutoNum type="arabicPeriod"/>
            </a:pPr>
            <a:r>
              <a:rPr lang="en-US" altLang="zh-CN" sz="2000" dirty="0"/>
              <a:t>……</a:t>
            </a:r>
            <a:r>
              <a:rPr lang="zh-CN" altLang="en-US" sz="2000" dirty="0"/>
              <a:t>以此类推，直到将所有的</a:t>
            </a:r>
            <a:r>
              <a:rPr lang="en-US" altLang="zh-CN" sz="2000" dirty="0"/>
              <a:t>N</a:t>
            </a:r>
            <a:r>
              <a:rPr lang="zh-CN" altLang="en-US" sz="2000" dirty="0"/>
              <a:t>个样本都进行分类。</a:t>
            </a:r>
          </a:p>
          <a:p>
            <a:pPr algn="just"/>
            <a:r>
              <a:rPr lang="zh-CN" altLang="en-US" sz="2400" dirty="0">
                <a:solidFill>
                  <a:srgbClr val="FF0000"/>
                </a:solidFill>
              </a:rPr>
              <a:t>算法特点：</a:t>
            </a:r>
            <a:endParaRPr lang="en-US" altLang="zh-CN" sz="2400" dirty="0">
              <a:solidFill>
                <a:srgbClr val="FF0000"/>
              </a:solidFill>
            </a:endParaRPr>
          </a:p>
          <a:p>
            <a:pPr marL="0" lvl="1" indent="0" algn="just">
              <a:buClr>
                <a:schemeClr val="tx2"/>
              </a:buClr>
              <a:buNone/>
            </a:pPr>
            <a:r>
              <a:rPr lang="zh-CN" altLang="en-US" sz="2000" b="1" dirty="0"/>
              <a:t>     局限性：</a:t>
            </a:r>
            <a:r>
              <a:rPr lang="zh-CN" altLang="en-US" sz="2000" dirty="0"/>
              <a:t>很大程度上依赖于第一个聚类中心的位置、待分类模式样本的排列次序、距离阈值</a:t>
            </a:r>
            <a:r>
              <a:rPr lang="en-US" altLang="zh-CN" sz="2000" dirty="0"/>
              <a:t>T</a:t>
            </a:r>
            <a:r>
              <a:rPr lang="zh-CN" altLang="en-US" sz="2000" dirty="0"/>
              <a:t>以及样本分布的几何性质等。 </a:t>
            </a:r>
            <a:endParaRPr lang="en-US" altLang="zh-CN" sz="2000" dirty="0"/>
          </a:p>
          <a:p>
            <a:pPr marL="0" lvl="1" indent="0" algn="just">
              <a:buClr>
                <a:schemeClr val="tx2"/>
              </a:buClr>
              <a:buNone/>
            </a:pPr>
            <a:r>
              <a:rPr lang="en-US" altLang="zh-CN" sz="2000" b="1" dirty="0"/>
              <a:t>     </a:t>
            </a:r>
            <a:r>
              <a:rPr lang="zh-CN" altLang="en-US" sz="2000" b="1" dirty="0"/>
              <a:t>优点：</a:t>
            </a:r>
            <a:r>
              <a:rPr lang="zh-CN" altLang="en-US" sz="2000" dirty="0"/>
              <a:t>计算简单。</a:t>
            </a:r>
          </a:p>
          <a:p>
            <a:pPr marL="0" lvl="1" indent="0" algn="just">
              <a:buClr>
                <a:schemeClr val="tx2"/>
              </a:buClr>
              <a:buNone/>
            </a:pPr>
            <a:endParaRPr lang="en-US" altLang="zh-CN" sz="2000" dirty="0"/>
          </a:p>
          <a:p>
            <a:pPr marL="0" lvl="1" indent="0" algn="just">
              <a:buClr>
                <a:schemeClr val="tx2"/>
              </a:buClr>
              <a:buNone/>
            </a:pPr>
            <a:r>
              <a:rPr lang="en-US" altLang="zh-CN" sz="2000" b="1" dirty="0"/>
              <a:t>      </a:t>
            </a:r>
            <a:endParaRPr lang="zh-CN" altLang="en-US" sz="2000"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17</a:t>
            </a:fld>
            <a:endParaRPr lang="en-US" altLang="zh-CN" dirty="0"/>
          </a:p>
        </p:txBody>
      </p:sp>
      <p:sp>
        <p:nvSpPr>
          <p:cNvPr id="5" name="矩形 4"/>
          <p:cNvSpPr/>
          <p:nvPr/>
        </p:nvSpPr>
        <p:spPr>
          <a:xfrm>
            <a:off x="7675441" y="1179369"/>
            <a:ext cx="1338828" cy="369332"/>
          </a:xfrm>
          <a:prstGeom prst="rect">
            <a:avLst/>
          </a:prstGeom>
        </p:spPr>
        <p:txBody>
          <a:bodyPr wrap="none">
            <a:spAutoFit/>
          </a:bodyPr>
          <a:lstStyle/>
          <a:p>
            <a:r>
              <a:rPr lang="zh-CN" altLang="en-US" dirty="0">
                <a:solidFill>
                  <a:srgbClr val="FF0000"/>
                </a:solidFill>
              </a:rPr>
              <a:t>算法讨论：</a:t>
            </a:r>
          </a:p>
        </p:txBody>
      </p:sp>
      <p:sp>
        <p:nvSpPr>
          <p:cNvPr id="6" name="矩形 5"/>
          <p:cNvSpPr/>
          <p:nvPr/>
        </p:nvSpPr>
        <p:spPr>
          <a:xfrm>
            <a:off x="7694278" y="1684260"/>
            <a:ext cx="4511824" cy="2120452"/>
          </a:xfrm>
          <a:prstGeom prst="rect">
            <a:avLst/>
          </a:prstGeom>
        </p:spPr>
        <p:txBody>
          <a:bodyPr wrap="square">
            <a:spAutoFit/>
          </a:bodyPr>
          <a:lstStyle/>
          <a:p>
            <a:pPr marL="0" indent="0">
              <a:lnSpc>
                <a:spcPct val="150000"/>
              </a:lnSpc>
              <a:buNone/>
            </a:pPr>
            <a:r>
              <a:rPr lang="zh-CN" altLang="en-US" dirty="0"/>
              <a:t>用先验知识指导</a:t>
            </a:r>
            <a:r>
              <a:rPr lang="zh-CN" altLang="en-US" b="1" dirty="0">
                <a:solidFill>
                  <a:srgbClr val="7030A0"/>
                </a:solidFill>
              </a:rPr>
              <a:t>阈值</a:t>
            </a:r>
            <a:r>
              <a:rPr lang="en-US" altLang="zh-CN" b="1" dirty="0">
                <a:solidFill>
                  <a:srgbClr val="7030A0"/>
                </a:solidFill>
              </a:rPr>
              <a:t>T</a:t>
            </a:r>
            <a:r>
              <a:rPr lang="zh-CN" altLang="en-US" dirty="0"/>
              <a:t>和</a:t>
            </a:r>
            <a:r>
              <a:rPr lang="zh-CN" altLang="en-US" b="1" dirty="0">
                <a:solidFill>
                  <a:srgbClr val="7030A0"/>
                </a:solidFill>
              </a:rPr>
              <a:t>起始点</a:t>
            </a:r>
            <a:r>
              <a:rPr lang="en-US" altLang="zh-CN" b="1" dirty="0">
                <a:solidFill>
                  <a:srgbClr val="7030A0"/>
                </a:solidFill>
              </a:rPr>
              <a:t>Z1</a:t>
            </a:r>
            <a:r>
              <a:rPr lang="zh-CN" altLang="en-US" dirty="0"/>
              <a:t>的选择，可获得合理的聚类结果。否则只能选择不同的初值重复试探，并对聚类结果进行验算，根据一定的评价标准，得出合理的聚类结果。 </a:t>
            </a:r>
          </a:p>
        </p:txBody>
      </p:sp>
      <p:cxnSp>
        <p:nvCxnSpPr>
          <p:cNvPr id="9" name="直接连接符 8"/>
          <p:cNvCxnSpPr/>
          <p:nvPr/>
        </p:nvCxnSpPr>
        <p:spPr>
          <a:xfrm>
            <a:off x="7536160" y="1268760"/>
            <a:ext cx="0" cy="3096344"/>
          </a:xfrm>
          <a:prstGeom prst="line">
            <a:avLst/>
          </a:prstGeom>
          <a:ln w="15875">
            <a:prstDash val="dash"/>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370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sz="2400" b="1" dirty="0"/>
              <a:t>1</a:t>
            </a:r>
            <a:r>
              <a:rPr lang="zh-CN" altLang="en-US" sz="2400" b="1" dirty="0"/>
              <a:t>、近邻聚类法（续）</a:t>
            </a:r>
            <a:endParaRPr lang="en-US" altLang="zh-CN" sz="2400" b="1" dirty="0"/>
          </a:p>
          <a:p>
            <a:r>
              <a:rPr lang="zh-CN" altLang="en-US" sz="2400" dirty="0">
                <a:solidFill>
                  <a:srgbClr val="FF0000"/>
                </a:solidFill>
              </a:rPr>
              <a:t>算法讨论：</a:t>
            </a:r>
          </a:p>
          <a:p>
            <a:pPr marL="0" indent="0" algn="just">
              <a:lnSpc>
                <a:spcPct val="135000"/>
              </a:lnSpc>
              <a:buNone/>
            </a:pPr>
            <a:r>
              <a:rPr lang="zh-CN" altLang="en-US" sz="2400" dirty="0"/>
              <a:t>用先验知识指导</a:t>
            </a:r>
            <a:r>
              <a:rPr lang="zh-CN" altLang="en-US" sz="2400" b="1" dirty="0"/>
              <a:t>阈值</a:t>
            </a:r>
            <a:r>
              <a:rPr lang="en-US" altLang="zh-CN" sz="2400" b="1" dirty="0"/>
              <a:t>T</a:t>
            </a:r>
            <a:r>
              <a:rPr lang="zh-CN" altLang="en-US" sz="2400" dirty="0"/>
              <a:t>和</a:t>
            </a:r>
            <a:r>
              <a:rPr lang="zh-CN" altLang="en-US" sz="2400" b="1" dirty="0"/>
              <a:t>起始点</a:t>
            </a:r>
            <a:r>
              <a:rPr lang="en-US" altLang="zh-CN" sz="2400" b="1" dirty="0"/>
              <a:t>Z1</a:t>
            </a:r>
            <a:r>
              <a:rPr lang="zh-CN" altLang="en-US" sz="2400" dirty="0"/>
              <a:t>的选择，可获得合理的聚类结果。否则只能选择不同的初值重复试探，并对聚类结果进行验算，根据一定的评价标准，得出合理的聚类结果。 </a:t>
            </a:r>
          </a:p>
          <a:p>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18</a:t>
            </a:fld>
            <a:endParaRPr lang="en-US" altLang="zh-CN" dirty="0"/>
          </a:p>
        </p:txBody>
      </p:sp>
      <p:pic>
        <p:nvPicPr>
          <p:cNvPr id="6" name="图片 5"/>
          <p:cNvPicPr>
            <a:picLocks noChangeAspect="1"/>
          </p:cNvPicPr>
          <p:nvPr/>
        </p:nvPicPr>
        <p:blipFill>
          <a:blip r:embed="rId2"/>
          <a:stretch>
            <a:fillRect/>
          </a:stretch>
        </p:blipFill>
        <p:spPr>
          <a:xfrm>
            <a:off x="2009705" y="3717032"/>
            <a:ext cx="8096390" cy="2585876"/>
          </a:xfrm>
          <a:prstGeom prst="rect">
            <a:avLst/>
          </a:prstGeom>
        </p:spPr>
      </p:pic>
      <p:sp>
        <p:nvSpPr>
          <p:cNvPr id="7" name="标题 1"/>
          <p:cNvSpPr>
            <a:spLocks noGrp="1"/>
          </p:cNvSpPr>
          <p:nvPr>
            <p:ph type="title"/>
          </p:nvPr>
        </p:nvSpPr>
        <p:spPr>
          <a:xfrm>
            <a:off x="406400" y="152401"/>
            <a:ext cx="8229600" cy="563563"/>
          </a:xfrm>
        </p:spPr>
        <p:txBody>
          <a:bodyPr/>
          <a:lstStyle/>
          <a:p>
            <a:r>
              <a:rPr lang="en-US" altLang="zh-CN"/>
              <a:t>18.3 </a:t>
            </a:r>
            <a:r>
              <a:rPr lang="zh-CN" altLang="en-US"/>
              <a:t>基于距离阈值的聚类算法</a:t>
            </a:r>
            <a:endParaRPr lang="zh-CN" altLang="en-US" dirty="0"/>
          </a:p>
        </p:txBody>
      </p:sp>
    </p:spTree>
    <p:extLst>
      <p:ext uri="{BB962C8B-B14F-4D97-AF65-F5344CB8AC3E}">
        <p14:creationId xmlns:p14="http://schemas.microsoft.com/office/powerpoint/2010/main" val="169221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1344" y="980728"/>
            <a:ext cx="11811608" cy="5334000"/>
          </a:xfrm>
        </p:spPr>
        <p:txBody>
          <a:bodyPr/>
          <a:lstStyle/>
          <a:p>
            <a:pPr marL="0" indent="0">
              <a:buNone/>
            </a:pPr>
            <a:r>
              <a:rPr lang="en-US" altLang="zh-CN" b="1" dirty="0"/>
              <a:t>2</a:t>
            </a:r>
            <a:r>
              <a:rPr lang="zh-CN" altLang="en-US" b="1" dirty="0"/>
              <a:t>、最大最小距离算法</a:t>
            </a:r>
          </a:p>
          <a:p>
            <a:pPr marL="0" indent="0">
              <a:spcBef>
                <a:spcPct val="0"/>
              </a:spcBef>
              <a:buClrTx/>
              <a:buNone/>
            </a:pPr>
            <a:r>
              <a:rPr lang="zh-CN" altLang="zh-CN" sz="2400" dirty="0">
                <a:latin typeface="黑体" panose="02010609060101010101" pitchFamily="49" charset="-122"/>
                <a:ea typeface="黑体" panose="02010609060101010101" pitchFamily="49" charset="-122"/>
              </a:rPr>
              <a:t>基本思想：</a:t>
            </a:r>
            <a:r>
              <a:rPr lang="zh-CN" altLang="zh-CN" sz="2000" b="1" dirty="0">
                <a:latin typeface="Arial" panose="020B0604020202020204" pitchFamily="34" charset="0"/>
              </a:rPr>
              <a:t>对待分类模式样本集以最大距离原则选取新的聚类中心，以最小距离原则进行模式归类</a:t>
            </a:r>
            <a:r>
              <a:rPr lang="zh-CN" altLang="en-US" sz="2000" b="1" dirty="0">
                <a:latin typeface="Arial" panose="020B0604020202020204" pitchFamily="34" charset="0"/>
              </a:rPr>
              <a:t>。</a:t>
            </a:r>
            <a:endParaRPr lang="en-US" altLang="zh-CN" sz="2000" b="1" dirty="0">
              <a:latin typeface="Arial" panose="020B0604020202020204" pitchFamily="34" charset="0"/>
            </a:endParaRPr>
          </a:p>
          <a:p>
            <a:pPr marL="0" indent="0">
              <a:spcBef>
                <a:spcPct val="0"/>
              </a:spcBef>
              <a:buClrTx/>
              <a:buNone/>
            </a:pPr>
            <a:r>
              <a:rPr lang="zh-CN" altLang="en-US" sz="2000" b="1" dirty="0">
                <a:solidFill>
                  <a:srgbClr val="FF0000"/>
                </a:solidFill>
              </a:rPr>
              <a:t>算法原理和步骤：</a:t>
            </a:r>
          </a:p>
          <a:p>
            <a:pPr marL="0" indent="0">
              <a:lnSpc>
                <a:spcPct val="125000"/>
              </a:lnSpc>
              <a:spcBef>
                <a:spcPct val="0"/>
              </a:spcBef>
              <a:buClrTx/>
              <a:buNone/>
            </a:pPr>
            <a:r>
              <a:rPr lang="en-US" altLang="zh-CN" sz="2000" dirty="0"/>
              <a:t>1.</a:t>
            </a:r>
            <a:r>
              <a:rPr lang="zh-CN" altLang="en-US" sz="2000" dirty="0"/>
              <a:t>从</a:t>
            </a:r>
            <a:r>
              <a:rPr lang="en-US" altLang="zh-CN" sz="2000" dirty="0"/>
              <a:t>N</a:t>
            </a:r>
            <a:r>
              <a:rPr lang="zh-CN" altLang="en-US" sz="2000" dirty="0"/>
              <a:t>个样本集中的任选取一个样本，作为第一个聚类中心</a:t>
            </a:r>
            <a:r>
              <a:rPr lang="en-US" altLang="zh-CN" sz="2000" i="1" dirty="0"/>
              <a:t>z</a:t>
            </a:r>
            <a:r>
              <a:rPr lang="en-US" altLang="zh-CN" sz="2000" dirty="0"/>
              <a:t>1​</a:t>
            </a:r>
            <a:r>
              <a:rPr lang="zh-CN" altLang="en-US" sz="2000" dirty="0"/>
              <a:t>； </a:t>
            </a:r>
            <a:br>
              <a:rPr lang="en-US" altLang="zh-CN" sz="2000" dirty="0"/>
            </a:br>
            <a:r>
              <a:rPr lang="en-US" altLang="zh-CN" sz="2000" dirty="0"/>
              <a:t>2.</a:t>
            </a:r>
            <a:r>
              <a:rPr lang="zh-CN" altLang="en-US" sz="2000" dirty="0"/>
              <a:t>选取距离第一个聚类中心</a:t>
            </a:r>
            <a:r>
              <a:rPr lang="en-US" altLang="zh-CN" sz="2000" i="1" dirty="0"/>
              <a:t>z</a:t>
            </a:r>
            <a:r>
              <a:rPr lang="en-US" altLang="zh-CN" sz="2000" dirty="0"/>
              <a:t>1​</a:t>
            </a:r>
            <a:r>
              <a:rPr lang="zh-CN" altLang="en-US" sz="2000" dirty="0"/>
              <a:t>最远的样本作为第二个聚类中心</a:t>
            </a:r>
            <a:r>
              <a:rPr lang="en-US" altLang="zh-CN" sz="2000" i="1" dirty="0"/>
              <a:t>z</a:t>
            </a:r>
            <a:r>
              <a:rPr lang="en-US" altLang="zh-CN" sz="2000" dirty="0"/>
              <a:t>2​</a:t>
            </a:r>
            <a:r>
              <a:rPr lang="zh-CN" altLang="en-US" sz="2000" dirty="0"/>
              <a:t>；</a:t>
            </a:r>
            <a:br>
              <a:rPr lang="en-US" altLang="zh-CN" sz="2000" dirty="0"/>
            </a:br>
            <a:r>
              <a:rPr lang="en-US" altLang="zh-CN" sz="2000" dirty="0"/>
              <a:t>3.</a:t>
            </a:r>
            <a:r>
              <a:rPr lang="zh-CN" altLang="en-US" sz="2000" dirty="0"/>
              <a:t>计算其余样本与</a:t>
            </a:r>
            <a:r>
              <a:rPr lang="en-US" altLang="zh-CN" sz="2000" dirty="0"/>
              <a:t>z1</a:t>
            </a:r>
            <a:r>
              <a:rPr lang="zh-CN" altLang="en-US" sz="2000" dirty="0"/>
              <a:t>、</a:t>
            </a:r>
            <a:r>
              <a:rPr lang="en-US" altLang="zh-CN" sz="2000" dirty="0"/>
              <a:t>z2​</a:t>
            </a:r>
            <a:r>
              <a:rPr lang="zh-CN" altLang="en-US" sz="2000" dirty="0"/>
              <a:t>之间的距离，并求出它们中的最小值，即：</a:t>
            </a:r>
            <a:br>
              <a:rPr lang="zh-CN" altLang="en-US" sz="2000" dirty="0"/>
            </a:br>
            <a:endParaRPr lang="en-US" altLang="zh-CN" sz="2000" dirty="0"/>
          </a:p>
          <a:p>
            <a:pPr marL="0" indent="0">
              <a:lnSpc>
                <a:spcPct val="125000"/>
              </a:lnSpc>
              <a:spcBef>
                <a:spcPct val="0"/>
              </a:spcBef>
              <a:buClrTx/>
              <a:buNone/>
            </a:pPr>
            <a:r>
              <a:rPr lang="en-US" altLang="zh-CN" sz="2000" dirty="0"/>
              <a:t>4.</a:t>
            </a:r>
            <a:r>
              <a:rPr lang="zh-CN" altLang="en-US" sz="2000" dirty="0"/>
              <a:t>若：</a:t>
            </a:r>
            <a:endParaRPr lang="en-US" altLang="zh-CN" sz="2000" dirty="0"/>
          </a:p>
          <a:p>
            <a:pPr marL="0" indent="0">
              <a:lnSpc>
                <a:spcPct val="125000"/>
              </a:lnSpc>
              <a:spcBef>
                <a:spcPct val="0"/>
              </a:spcBef>
              <a:buClrTx/>
              <a:buNone/>
            </a:pPr>
            <a:r>
              <a:rPr lang="zh-CN" altLang="en-US" sz="2000" dirty="0"/>
              <a:t>则相应的样本</a:t>
            </a:r>
            <a:r>
              <a:rPr lang="en-US" altLang="zh-CN" sz="2000" dirty="0"/>
              <a:t>x</a:t>
            </a:r>
            <a:r>
              <a:rPr lang="en-US" altLang="zh-CN" sz="2000" i="1" baseline="-25000" dirty="0">
                <a:latin typeface="Times New Roman" panose="02020603050405020304" pitchFamily="18" charset="0"/>
                <a:cs typeface="Times New Roman" panose="02020603050405020304" pitchFamily="18" charset="0"/>
              </a:rPr>
              <a:t>l</a:t>
            </a:r>
            <a:r>
              <a:rPr lang="zh-CN" altLang="en-US" sz="2000" dirty="0"/>
              <a:t>作为第三个聚类中心</a:t>
            </a:r>
            <a:r>
              <a:rPr lang="en-US" altLang="zh-CN" sz="2000" i="1" dirty="0"/>
              <a:t>z</a:t>
            </a:r>
            <a:r>
              <a:rPr lang="en-US" altLang="zh-CN" sz="2000" dirty="0"/>
              <a:t>3​</a:t>
            </a:r>
            <a:r>
              <a:rPr lang="zh-CN" altLang="en-US" sz="2000" dirty="0"/>
              <a:t>，转至下一步继续判断是否存在新的聚类中心，否则转至第</a:t>
            </a:r>
            <a:r>
              <a:rPr lang="en-US" altLang="zh-CN" sz="2000" dirty="0"/>
              <a:t>6</a:t>
            </a:r>
            <a:r>
              <a:rPr lang="zh-CN" altLang="en-US" sz="2000" dirty="0"/>
              <a:t>步；</a:t>
            </a:r>
            <a:br>
              <a:rPr lang="zh-CN" altLang="en-US" sz="2000" dirty="0"/>
            </a:br>
            <a:endParaRPr lang="zh-CN" altLang="en-US" sz="2000"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19</a:t>
            </a:fld>
            <a:endParaRPr lang="en-US" altLang="zh-CN" dirty="0"/>
          </a:p>
        </p:txBody>
      </p:sp>
      <p:sp>
        <p:nvSpPr>
          <p:cNvPr id="6" name="Rectangle 2"/>
          <p:cNvSpPr>
            <a:spLocks noChangeArrowheads="1"/>
          </p:cNvSpPr>
          <p:nvPr/>
        </p:nvSpPr>
        <p:spPr bwMode="auto">
          <a:xfrm>
            <a:off x="1524000" y="90596"/>
            <a:ext cx="153888" cy="2760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 rIns="0" bIns="60306" numCol="1" anchor="ctr" anchorCtr="0" compatLnSpc="1">
            <a:prstTxWarp prst="textNoShape">
              <a:avLst/>
            </a:prstTxWarp>
            <a:spAutoFit/>
          </a:bodyPr>
          <a:lstStyle/>
          <a:p>
            <a:pPr eaLnBrk="0" hangingPunct="0"/>
            <a:r>
              <a:rPr lang="zh-CN" altLang="zh-CN" sz="1200" dirty="0">
                <a:solidFill>
                  <a:srgbClr val="555666"/>
                </a:solidFill>
                <a:latin typeface="Arial" panose="020B0604020202020204" pitchFamily="34" charset="0"/>
              </a:rPr>
              <a:t>。</a:t>
            </a:r>
            <a:endParaRPr lang="zh-CN" altLang="zh-CN" dirty="0">
              <a:latin typeface="Arial" panose="020B0604020202020204" pitchFamily="34" charset="0"/>
            </a:endParaRPr>
          </a:p>
        </p:txBody>
      </p:sp>
      <p:graphicFrame>
        <p:nvGraphicFramePr>
          <p:cNvPr id="7" name="Object 5"/>
          <p:cNvGraphicFramePr>
            <a:graphicFrameLocks noChangeAspect="1"/>
          </p:cNvGraphicFramePr>
          <p:nvPr>
            <p:extLst>
              <p:ext uri="{D42A27DB-BD31-4B8C-83A1-F6EECF244321}">
                <p14:modId xmlns:p14="http://schemas.microsoft.com/office/powerpoint/2010/main" val="1571856219"/>
              </p:ext>
            </p:extLst>
          </p:nvPr>
        </p:nvGraphicFramePr>
        <p:xfrm>
          <a:off x="7968208" y="2856496"/>
          <a:ext cx="2549552" cy="464869"/>
        </p:xfrm>
        <a:graphic>
          <a:graphicData uri="http://schemas.openxmlformats.org/presentationml/2006/ole">
            <mc:AlternateContent xmlns:mc="http://schemas.openxmlformats.org/markup-compatibility/2006">
              <mc:Choice xmlns:v="urn:schemas-microsoft-com:vml" Requires="v">
                <p:oleObj spid="_x0000_s507330" name="Equation" r:id="rId4" imgW="3073320" imgH="558720" progId="Equation.DSMT4">
                  <p:embed/>
                </p:oleObj>
              </mc:Choice>
              <mc:Fallback>
                <p:oleObj name="Equation" r:id="rId4" imgW="3073320" imgH="558720" progId="Equation.DSMT4">
                  <p:embed/>
                  <p:pic>
                    <p:nvPicPr>
                      <p:cNvPr id="0" name=""/>
                      <p:cNvPicPr>
                        <a:picLocks noChangeAspect="1" noChangeArrowheads="1"/>
                      </p:cNvPicPr>
                      <p:nvPr/>
                    </p:nvPicPr>
                    <p:blipFill>
                      <a:blip r:embed="rId5"/>
                      <a:srcRect/>
                      <a:stretch>
                        <a:fillRect/>
                      </a:stretch>
                    </p:blipFill>
                    <p:spPr bwMode="auto">
                      <a:xfrm>
                        <a:off x="7968208" y="2856496"/>
                        <a:ext cx="2549552" cy="464869"/>
                      </a:xfrm>
                      <a:prstGeom prst="rect">
                        <a:avLst/>
                      </a:prstGeom>
                      <a:noFill/>
                      <a:ln>
                        <a:noFill/>
                      </a:ln>
                      <a:effec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3688347627"/>
              </p:ext>
            </p:extLst>
          </p:nvPr>
        </p:nvGraphicFramePr>
        <p:xfrm>
          <a:off x="7608168" y="3364318"/>
          <a:ext cx="3627497" cy="370631"/>
        </p:xfrm>
        <a:graphic>
          <a:graphicData uri="http://schemas.openxmlformats.org/presentationml/2006/ole">
            <mc:AlternateContent xmlns:mc="http://schemas.openxmlformats.org/markup-compatibility/2006">
              <mc:Choice xmlns:v="urn:schemas-microsoft-com:vml" Requires="v">
                <p:oleObj spid="_x0000_s507331" name="Equation" r:id="rId6" imgW="4241520" imgH="431640" progId="Equation.DSMT4">
                  <p:embed/>
                </p:oleObj>
              </mc:Choice>
              <mc:Fallback>
                <p:oleObj name="Equation" r:id="rId6" imgW="4241520" imgH="431640" progId="Equation.DSMT4">
                  <p:embed/>
                  <p:pic>
                    <p:nvPicPr>
                      <p:cNvPr id="0" name=""/>
                      <p:cNvPicPr>
                        <a:picLocks noChangeAspect="1" noChangeArrowheads="1"/>
                      </p:cNvPicPr>
                      <p:nvPr/>
                    </p:nvPicPr>
                    <p:blipFill>
                      <a:blip r:embed="rId7"/>
                      <a:srcRect/>
                      <a:stretch>
                        <a:fillRect/>
                      </a:stretch>
                    </p:blipFill>
                    <p:spPr bwMode="auto">
                      <a:xfrm>
                        <a:off x="7608168" y="3364318"/>
                        <a:ext cx="3627497" cy="370631"/>
                      </a:xfrm>
                      <a:prstGeom prst="rect">
                        <a:avLst/>
                      </a:prstGeom>
                      <a:noFill/>
                      <a:ln>
                        <a:noFill/>
                      </a:ln>
                      <a:effec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3570297779"/>
              </p:ext>
            </p:extLst>
          </p:nvPr>
        </p:nvGraphicFramePr>
        <p:xfrm>
          <a:off x="916560" y="3647728"/>
          <a:ext cx="4376737" cy="492125"/>
        </p:xfrm>
        <a:graphic>
          <a:graphicData uri="http://schemas.openxmlformats.org/presentationml/2006/ole">
            <mc:AlternateContent xmlns:mc="http://schemas.openxmlformats.org/markup-compatibility/2006">
              <mc:Choice xmlns:v="urn:schemas-microsoft-com:vml" Requires="v">
                <p:oleObj spid="_x0000_s507332" name="Equation" r:id="rId8" imgW="5117760" imgH="571320" progId="Equation.DSMT4">
                  <p:embed/>
                </p:oleObj>
              </mc:Choice>
              <mc:Fallback>
                <p:oleObj name="Equation" r:id="rId8" imgW="5117760" imgH="571320" progId="Equation.DSMT4">
                  <p:embed/>
                  <p:pic>
                    <p:nvPicPr>
                      <p:cNvPr id="0" name=""/>
                      <p:cNvPicPr>
                        <a:picLocks noChangeAspect="1" noChangeArrowheads="1"/>
                      </p:cNvPicPr>
                      <p:nvPr/>
                    </p:nvPicPr>
                    <p:blipFill>
                      <a:blip r:embed="rId9"/>
                      <a:srcRect/>
                      <a:stretch>
                        <a:fillRect/>
                      </a:stretch>
                    </p:blipFill>
                    <p:spPr bwMode="auto">
                      <a:xfrm>
                        <a:off x="916560" y="3647728"/>
                        <a:ext cx="4376737" cy="492125"/>
                      </a:xfrm>
                      <a:prstGeom prst="rect">
                        <a:avLst/>
                      </a:prstGeom>
                      <a:noFill/>
                      <a:ln>
                        <a:noFill/>
                      </a:ln>
                      <a:effectLst/>
                    </p:spPr>
                  </p:pic>
                </p:oleObj>
              </mc:Fallback>
            </mc:AlternateContent>
          </a:graphicData>
        </a:graphic>
      </p:graphicFrame>
      <p:sp>
        <p:nvSpPr>
          <p:cNvPr id="10" name="标题 1"/>
          <p:cNvSpPr>
            <a:spLocks noGrp="1"/>
          </p:cNvSpPr>
          <p:nvPr>
            <p:ph type="title"/>
          </p:nvPr>
        </p:nvSpPr>
        <p:spPr/>
        <p:txBody>
          <a:bodyPr/>
          <a:lstStyle/>
          <a:p>
            <a:r>
              <a:rPr lang="en-US" altLang="zh-CN"/>
              <a:t>18.3 </a:t>
            </a:r>
            <a:r>
              <a:rPr lang="zh-CN" altLang="en-US"/>
              <a:t>基于距离阈值的聚类算法</a:t>
            </a:r>
            <a:endParaRPr lang="zh-CN" altLang="en-US" dirty="0"/>
          </a:p>
        </p:txBody>
      </p:sp>
      <p:sp>
        <p:nvSpPr>
          <p:cNvPr id="11" name="矩形 10"/>
          <p:cNvSpPr/>
          <p:nvPr/>
        </p:nvSpPr>
        <p:spPr>
          <a:xfrm>
            <a:off x="5663952" y="3740045"/>
            <a:ext cx="6096000" cy="646331"/>
          </a:xfrm>
          <a:prstGeom prst="rect">
            <a:avLst/>
          </a:prstGeom>
        </p:spPr>
        <p:txBody>
          <a:bodyPr>
            <a:spAutoFit/>
          </a:bodyPr>
          <a:lstStyle/>
          <a:p>
            <a:r>
              <a:rPr lang="en-US" altLang="zh-CN" dirty="0"/>
              <a:t>(</a:t>
            </a:r>
            <a:r>
              <a:rPr lang="el-GR" altLang="zh-CN" dirty="0"/>
              <a:t>θ</a:t>
            </a:r>
            <a:r>
              <a:rPr lang="zh-CN" altLang="en-US" dirty="0"/>
              <a:t>为选定的比例系数</a:t>
            </a:r>
            <a:r>
              <a:rPr lang="en-US" altLang="zh-CN" dirty="0"/>
              <a:t>)</a:t>
            </a:r>
            <a:br>
              <a:rPr lang="en-US" altLang="zh-CN" dirty="0"/>
            </a:br>
            <a:endParaRPr lang="zh-CN" altLang="en-US" dirty="0"/>
          </a:p>
        </p:txBody>
      </p:sp>
      <p:sp>
        <p:nvSpPr>
          <p:cNvPr id="12" name="矩形 11"/>
          <p:cNvSpPr/>
          <p:nvPr/>
        </p:nvSpPr>
        <p:spPr>
          <a:xfrm>
            <a:off x="221229" y="4570883"/>
            <a:ext cx="8179027" cy="1508105"/>
          </a:xfrm>
          <a:prstGeom prst="rect">
            <a:avLst/>
          </a:prstGeom>
        </p:spPr>
        <p:txBody>
          <a:bodyPr wrap="square">
            <a:spAutoFit/>
          </a:bodyPr>
          <a:lstStyle/>
          <a:p>
            <a:r>
              <a:rPr lang="en-US" altLang="zh-CN" sz="2000" dirty="0"/>
              <a:t>5.</a:t>
            </a:r>
            <a:r>
              <a:rPr lang="zh-CN" altLang="en-US" sz="2000" dirty="0"/>
              <a:t>假设存在</a:t>
            </a:r>
            <a:r>
              <a:rPr lang="en-US" altLang="zh-CN" sz="2000" dirty="0"/>
              <a:t>k</a:t>
            </a:r>
            <a:r>
              <a:rPr lang="zh-CN" altLang="en-US" sz="2000" dirty="0"/>
              <a:t>个聚类中心，计算各样本到各个聚类中心的距离</a:t>
            </a:r>
            <a:r>
              <a:rPr lang="en-US" altLang="zh-CN" sz="2000" dirty="0" err="1"/>
              <a:t>d</a:t>
            </a:r>
            <a:r>
              <a:rPr lang="en-US" altLang="zh-CN" sz="2000" i="1" baseline="-25000" dirty="0" err="1">
                <a:latin typeface="Times New Roman" panose="02020603050405020304" pitchFamily="18" charset="0"/>
                <a:cs typeface="Times New Roman" panose="02020603050405020304" pitchFamily="18" charset="0"/>
              </a:rPr>
              <a:t>ij</a:t>
            </a:r>
            <a:r>
              <a:rPr lang="en-US" altLang="zh-CN" sz="2000" dirty="0"/>
              <a:t>​</a:t>
            </a:r>
            <a:r>
              <a:rPr lang="zh-CN" altLang="en-US" sz="2000" dirty="0"/>
              <a:t>，并计算：</a:t>
            </a:r>
            <a:br>
              <a:rPr lang="zh-CN" altLang="en-US" dirty="0"/>
            </a:br>
            <a:endParaRPr lang="en-US" altLang="zh-CN" dirty="0"/>
          </a:p>
          <a:p>
            <a:endParaRPr lang="en-US" altLang="zh-CN" dirty="0"/>
          </a:p>
          <a:p>
            <a:br>
              <a:rPr lang="zh-CN" altLang="en-US" dirty="0"/>
            </a:br>
            <a:endParaRPr lang="zh-CN" altLang="en-US" dirty="0"/>
          </a:p>
        </p:txBody>
      </p:sp>
      <p:sp>
        <p:nvSpPr>
          <p:cNvPr id="13" name="矩形 12"/>
          <p:cNvSpPr/>
          <p:nvPr/>
        </p:nvSpPr>
        <p:spPr>
          <a:xfrm>
            <a:off x="6384032" y="5018762"/>
            <a:ext cx="5159896" cy="646331"/>
          </a:xfrm>
          <a:prstGeom prst="rect">
            <a:avLst/>
          </a:prstGeom>
        </p:spPr>
        <p:txBody>
          <a:bodyPr wrap="square">
            <a:spAutoFit/>
          </a:bodyPr>
          <a:lstStyle/>
          <a:p>
            <a:r>
              <a:rPr lang="zh-CN" altLang="en-US" dirty="0"/>
              <a:t>若成立，则</a:t>
            </a:r>
            <a:r>
              <a:rPr lang="en-US" altLang="zh-CN" dirty="0"/>
              <a:t>z</a:t>
            </a:r>
            <a:r>
              <a:rPr lang="en-US" altLang="zh-CN" baseline="-25000" dirty="0"/>
              <a:t>k+1</a:t>
            </a:r>
            <a:r>
              <a:rPr lang="en-US" altLang="zh-CN" dirty="0"/>
              <a:t> = x</a:t>
            </a:r>
            <a:r>
              <a:rPr lang="en-US" altLang="zh-CN" i="1" baseline="-25000" dirty="0">
                <a:latin typeface="Times New Roman" panose="02020603050405020304" pitchFamily="18" charset="0"/>
                <a:cs typeface="Times New Roman" panose="02020603050405020304" pitchFamily="18" charset="0"/>
              </a:rPr>
              <a:t>l​</a:t>
            </a:r>
            <a:r>
              <a:rPr lang="en-US" altLang="zh-CN" dirty="0"/>
              <a:t>,</a:t>
            </a:r>
            <a:r>
              <a:rPr lang="zh-CN" altLang="en-US" dirty="0"/>
              <a:t>并循环此步骤，继续判断是否有新的聚类中心存在，否则转至第六步；</a:t>
            </a:r>
            <a:endParaRPr lang="en-US" altLang="zh-CN" dirty="0"/>
          </a:p>
        </p:txBody>
      </p:sp>
      <p:sp>
        <p:nvSpPr>
          <p:cNvPr id="14" name="矩形 13"/>
          <p:cNvSpPr/>
          <p:nvPr/>
        </p:nvSpPr>
        <p:spPr>
          <a:xfrm>
            <a:off x="221228" y="5684649"/>
            <a:ext cx="5658747" cy="1015663"/>
          </a:xfrm>
          <a:prstGeom prst="rect">
            <a:avLst/>
          </a:prstGeom>
        </p:spPr>
        <p:txBody>
          <a:bodyPr wrap="square">
            <a:spAutoFit/>
          </a:bodyPr>
          <a:lstStyle/>
          <a:p>
            <a:r>
              <a:rPr lang="en-US" altLang="zh-CN" sz="2000" dirty="0"/>
              <a:t>6.</a:t>
            </a:r>
            <a:r>
              <a:rPr lang="zh-CN" altLang="en-US" sz="2000" dirty="0"/>
              <a:t>当判断不再有新的聚类中心存在时，将样本集按最小距离原则分到各类中去，即计算：</a:t>
            </a:r>
            <a:br>
              <a:rPr lang="zh-CN" altLang="en-US" sz="2000" dirty="0"/>
            </a:br>
            <a:endParaRPr lang="zh-CN" altLang="en-US" sz="2000" dirty="0"/>
          </a:p>
        </p:txBody>
      </p:sp>
      <p:graphicFrame>
        <p:nvGraphicFramePr>
          <p:cNvPr id="15" name="Object 5"/>
          <p:cNvGraphicFramePr>
            <a:graphicFrameLocks noChangeAspect="1"/>
          </p:cNvGraphicFramePr>
          <p:nvPr>
            <p:extLst>
              <p:ext uri="{D42A27DB-BD31-4B8C-83A1-F6EECF244321}">
                <p14:modId xmlns:p14="http://schemas.microsoft.com/office/powerpoint/2010/main" val="1329098122"/>
              </p:ext>
            </p:extLst>
          </p:nvPr>
        </p:nvGraphicFramePr>
        <p:xfrm>
          <a:off x="952656" y="5066890"/>
          <a:ext cx="5168900" cy="492125"/>
        </p:xfrm>
        <a:graphic>
          <a:graphicData uri="http://schemas.openxmlformats.org/presentationml/2006/ole">
            <mc:AlternateContent xmlns:mc="http://schemas.openxmlformats.org/markup-compatibility/2006">
              <mc:Choice xmlns:v="urn:schemas-microsoft-com:vml" Requires="v">
                <p:oleObj spid="_x0000_s507333" name="Equation" r:id="rId10" imgW="6045120" imgH="571320" progId="Equation.DSMT4">
                  <p:embed/>
                </p:oleObj>
              </mc:Choice>
              <mc:Fallback>
                <p:oleObj name="Equation" r:id="rId10" imgW="6045120" imgH="571320" progId="Equation.DSMT4">
                  <p:embed/>
                  <p:pic>
                    <p:nvPicPr>
                      <p:cNvPr id="10" name="Object 5"/>
                      <p:cNvPicPr>
                        <a:picLocks noChangeAspect="1" noChangeArrowheads="1"/>
                      </p:cNvPicPr>
                      <p:nvPr/>
                    </p:nvPicPr>
                    <p:blipFill>
                      <a:blip r:embed="rId11"/>
                      <a:srcRect/>
                      <a:stretch>
                        <a:fillRect/>
                      </a:stretch>
                    </p:blipFill>
                    <p:spPr bwMode="auto">
                      <a:xfrm>
                        <a:off x="952656" y="5066890"/>
                        <a:ext cx="5168900" cy="492125"/>
                      </a:xfrm>
                      <a:prstGeom prst="rect">
                        <a:avLst/>
                      </a:prstGeom>
                      <a:noFill/>
                      <a:ln>
                        <a:noFill/>
                      </a:ln>
                      <a:effectLst/>
                    </p:spPr>
                  </p:pic>
                </p:oleObj>
              </mc:Fallback>
            </mc:AlternateContent>
          </a:graphicData>
        </a:graphic>
      </p:graphicFrame>
      <p:graphicFrame>
        <p:nvGraphicFramePr>
          <p:cNvPr id="16" name="Object 5"/>
          <p:cNvGraphicFramePr>
            <a:graphicFrameLocks noChangeAspect="1"/>
          </p:cNvGraphicFramePr>
          <p:nvPr>
            <p:extLst>
              <p:ext uri="{D42A27DB-BD31-4B8C-83A1-F6EECF244321}">
                <p14:modId xmlns:p14="http://schemas.microsoft.com/office/powerpoint/2010/main" val="4147783919"/>
              </p:ext>
            </p:extLst>
          </p:nvPr>
        </p:nvGraphicFramePr>
        <p:xfrm>
          <a:off x="5874364" y="5878443"/>
          <a:ext cx="4606925" cy="465138"/>
        </p:xfrm>
        <a:graphic>
          <a:graphicData uri="http://schemas.openxmlformats.org/presentationml/2006/ole">
            <mc:AlternateContent xmlns:mc="http://schemas.openxmlformats.org/markup-compatibility/2006">
              <mc:Choice xmlns:v="urn:schemas-microsoft-com:vml" Requires="v">
                <p:oleObj spid="_x0000_s507334" name="Equation" r:id="rId12" imgW="5549760" imgH="558720" progId="Equation.DSMT4">
                  <p:embed/>
                </p:oleObj>
              </mc:Choice>
              <mc:Fallback>
                <p:oleObj name="Equation" r:id="rId12" imgW="5549760" imgH="558720" progId="Equation.DSMT4">
                  <p:embed/>
                  <p:pic>
                    <p:nvPicPr>
                      <p:cNvPr id="7" name="Object 5"/>
                      <p:cNvPicPr>
                        <a:picLocks noChangeAspect="1" noChangeArrowheads="1"/>
                      </p:cNvPicPr>
                      <p:nvPr/>
                    </p:nvPicPr>
                    <p:blipFill>
                      <a:blip r:embed="rId13"/>
                      <a:srcRect/>
                      <a:stretch>
                        <a:fillRect/>
                      </a:stretch>
                    </p:blipFill>
                    <p:spPr bwMode="auto">
                      <a:xfrm>
                        <a:off x="5874364" y="5878443"/>
                        <a:ext cx="4606925" cy="46513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71818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 </a:t>
            </a:r>
            <a:r>
              <a:rPr lang="zh-CN" altLang="en-US" dirty="0"/>
              <a:t>聚类分析</a:t>
            </a:r>
          </a:p>
        </p:txBody>
      </p:sp>
      <p:sp>
        <p:nvSpPr>
          <p:cNvPr id="5" name="灯片编号占位符 4"/>
          <p:cNvSpPr>
            <a:spLocks noGrp="1"/>
          </p:cNvSpPr>
          <p:nvPr>
            <p:ph type="sldNum" sz="quarter" idx="11"/>
          </p:nvPr>
        </p:nvSpPr>
        <p:spPr/>
        <p:txBody>
          <a:bodyPr/>
          <a:lstStyle/>
          <a:p>
            <a:pPr>
              <a:defRPr/>
            </a:pPr>
            <a:fld id="{31E287EE-1289-4991-82CE-EFE584F53F4F}" type="slidenum">
              <a:rPr lang="en-US" altLang="zh-CN" smtClean="0"/>
              <a:pPr>
                <a:defRPr/>
              </a:pPr>
              <a:t>2</a:t>
            </a:fld>
            <a:endParaRPr lang="en-US" altLang="zh-CN" dirty="0"/>
          </a:p>
        </p:txBody>
      </p:sp>
      <p:sp>
        <p:nvSpPr>
          <p:cNvPr id="8" name="Freeform 6"/>
          <p:cNvSpPr>
            <a:spLocks/>
          </p:cNvSpPr>
          <p:nvPr/>
        </p:nvSpPr>
        <p:spPr bwMode="auto">
          <a:xfrm>
            <a:off x="1524000" y="5589240"/>
            <a:ext cx="9144000" cy="864096"/>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tx2">
              <a:lumMod val="40000"/>
              <a:lumOff val="60000"/>
            </a:schemeClr>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9" name="Freeform 7"/>
          <p:cNvSpPr>
            <a:spLocks/>
          </p:cNvSpPr>
          <p:nvPr/>
        </p:nvSpPr>
        <p:spPr bwMode="auto">
          <a:xfrm>
            <a:off x="1524354" y="5425002"/>
            <a:ext cx="9143646" cy="296509"/>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tx2">
              <a:lumMod val="40000"/>
              <a:lumOff val="60000"/>
            </a:schemeClr>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solidFill>
                <a:schemeClr val="tx2">
                  <a:lumMod val="20000"/>
                  <a:lumOff val="80000"/>
                </a:schemeClr>
              </a:solidFill>
            </a:endParaRPr>
          </a:p>
        </p:txBody>
      </p:sp>
      <p:sp>
        <p:nvSpPr>
          <p:cNvPr id="3" name="矩形 2"/>
          <p:cNvSpPr/>
          <p:nvPr/>
        </p:nvSpPr>
        <p:spPr>
          <a:xfrm>
            <a:off x="1524000" y="1196449"/>
            <a:ext cx="8028384" cy="3970318"/>
          </a:xfrm>
          <a:prstGeom prst="rect">
            <a:avLst/>
          </a:prstGeom>
        </p:spPr>
        <p:txBody>
          <a:bodyPr wrap="square">
            <a:spAutoFit/>
          </a:bodyPr>
          <a:lstStyle/>
          <a:p>
            <a:pPr>
              <a:lnSpc>
                <a:spcPct val="150000"/>
              </a:lnSpc>
            </a:pPr>
            <a:r>
              <a:rPr lang="zh-CN" altLang="en-US" sz="2400" b="1" dirty="0">
                <a:latin typeface="宋体" pitchFamily="2" charset="-122"/>
                <a:ea typeface="宋体" pitchFamily="2" charset="-122"/>
              </a:rPr>
              <a:t>引言</a:t>
            </a:r>
            <a:endParaRPr lang="en-US" altLang="zh-CN" sz="2400" b="1" dirty="0">
              <a:latin typeface="宋体" pitchFamily="2" charset="-122"/>
              <a:ea typeface="宋体" pitchFamily="2" charset="-122"/>
            </a:endParaRPr>
          </a:p>
          <a:p>
            <a:pPr>
              <a:lnSpc>
                <a:spcPct val="150000"/>
              </a:lnSpc>
            </a:pPr>
            <a:r>
              <a:rPr lang="en-US" altLang="zh-CN" sz="2400" dirty="0"/>
              <a:t>18.1 </a:t>
            </a:r>
            <a:r>
              <a:rPr lang="zh-CN" altLang="en-US" sz="2400" dirty="0"/>
              <a:t>相似度</a:t>
            </a:r>
            <a:r>
              <a:rPr lang="en-US" altLang="zh-CN" sz="2400" dirty="0"/>
              <a:t>/</a:t>
            </a:r>
            <a:r>
              <a:rPr lang="zh-CN" altLang="en-US" sz="2400" dirty="0"/>
              <a:t>距离概念</a:t>
            </a:r>
          </a:p>
          <a:p>
            <a:pPr>
              <a:lnSpc>
                <a:spcPct val="150000"/>
              </a:lnSpc>
            </a:pPr>
            <a:r>
              <a:rPr lang="en-US" altLang="zh-CN" sz="2400" dirty="0"/>
              <a:t>18.2 </a:t>
            </a:r>
            <a:r>
              <a:rPr lang="zh-CN" altLang="en-US" sz="2400" dirty="0"/>
              <a:t>相似性测度和聚类准则</a:t>
            </a:r>
          </a:p>
          <a:p>
            <a:pPr>
              <a:lnSpc>
                <a:spcPct val="150000"/>
              </a:lnSpc>
            </a:pPr>
            <a:r>
              <a:rPr lang="en-US" altLang="zh-CN" sz="2400" dirty="0"/>
              <a:t>18.3 </a:t>
            </a:r>
            <a:r>
              <a:rPr lang="zh-CN" altLang="en-US" sz="2400" dirty="0"/>
              <a:t>基于距离阈值的聚类算法</a:t>
            </a:r>
          </a:p>
          <a:p>
            <a:pPr>
              <a:lnSpc>
                <a:spcPct val="150000"/>
              </a:lnSpc>
            </a:pPr>
            <a:r>
              <a:rPr lang="en-US" altLang="zh-CN" sz="2400" dirty="0"/>
              <a:t>18.4 </a:t>
            </a:r>
            <a:r>
              <a:rPr lang="zh-CN" altLang="en-US" sz="2400" dirty="0"/>
              <a:t>层次聚类法</a:t>
            </a:r>
          </a:p>
          <a:p>
            <a:pPr>
              <a:lnSpc>
                <a:spcPct val="150000"/>
              </a:lnSpc>
            </a:pPr>
            <a:r>
              <a:rPr lang="en-US" altLang="zh-CN" sz="2400" dirty="0"/>
              <a:t>18.5 K</a:t>
            </a:r>
            <a:r>
              <a:rPr lang="zh-CN" altLang="en-US" sz="2400" dirty="0"/>
              <a:t>均值聚类法</a:t>
            </a:r>
          </a:p>
          <a:p>
            <a:pPr>
              <a:lnSpc>
                <a:spcPct val="150000"/>
              </a:lnSpc>
            </a:pPr>
            <a:r>
              <a:rPr lang="en-US" altLang="zh-CN" sz="2400" dirty="0"/>
              <a:t>18.6 </a:t>
            </a:r>
            <a:r>
              <a:rPr lang="zh-CN" altLang="en-US" sz="2400" dirty="0"/>
              <a:t>模糊</a:t>
            </a:r>
            <a:r>
              <a:rPr lang="en-US" altLang="zh-CN" sz="2400" dirty="0"/>
              <a:t>K</a:t>
            </a:r>
            <a:r>
              <a:rPr lang="zh-CN" altLang="en-US" sz="2400" dirty="0"/>
              <a:t>均值聚类法</a:t>
            </a:r>
            <a:endParaRPr lang="en-US" altLang="zh-CN"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基于阈值的聚类算法</a:t>
            </a:r>
          </a:p>
        </p:txBody>
      </p:sp>
      <p:sp>
        <p:nvSpPr>
          <p:cNvPr id="3" name="内容占位符 2"/>
          <p:cNvSpPr>
            <a:spLocks noGrp="1"/>
          </p:cNvSpPr>
          <p:nvPr>
            <p:ph idx="1"/>
          </p:nvPr>
        </p:nvSpPr>
        <p:spPr/>
        <p:txBody>
          <a:bodyPr/>
          <a:lstStyle/>
          <a:p>
            <a:pPr marL="0" indent="0">
              <a:buNone/>
            </a:pPr>
            <a:r>
              <a:rPr lang="en-US" altLang="zh-CN" b="1" dirty="0"/>
              <a:t>2</a:t>
            </a:r>
            <a:r>
              <a:rPr lang="zh-CN" altLang="en-US" b="1" dirty="0"/>
              <a:t>、最大最小距离算法</a:t>
            </a:r>
          </a:p>
          <a:p>
            <a:pPr marL="0" indent="0">
              <a:spcBef>
                <a:spcPct val="0"/>
              </a:spcBef>
              <a:buClrTx/>
              <a:buNone/>
            </a:pPr>
            <a:r>
              <a:rPr lang="en-US" altLang="zh-CN" sz="2000" dirty="0"/>
              <a:t>5.</a:t>
            </a:r>
            <a:r>
              <a:rPr lang="zh-CN" altLang="en-US" sz="2000" dirty="0"/>
              <a:t>假设存在</a:t>
            </a:r>
            <a:r>
              <a:rPr lang="en-US" altLang="zh-CN" sz="2000" dirty="0"/>
              <a:t>k</a:t>
            </a:r>
            <a:r>
              <a:rPr lang="zh-CN" altLang="en-US" sz="2000" dirty="0"/>
              <a:t>个聚类中心，计算各样本到各个聚类中心的距离</a:t>
            </a:r>
            <a:r>
              <a:rPr lang="en-US" altLang="zh-CN" sz="2000" dirty="0" err="1"/>
              <a:t>d</a:t>
            </a:r>
            <a:r>
              <a:rPr lang="en-US" altLang="zh-CN" sz="2000" i="1" baseline="-25000" dirty="0" err="1">
                <a:latin typeface="Times New Roman" panose="02020603050405020304" pitchFamily="18" charset="0"/>
                <a:cs typeface="Times New Roman" panose="02020603050405020304" pitchFamily="18" charset="0"/>
              </a:rPr>
              <a:t>ij</a:t>
            </a:r>
            <a:r>
              <a:rPr lang="en-US" altLang="zh-CN" sz="2000" dirty="0"/>
              <a:t>​</a:t>
            </a:r>
            <a:r>
              <a:rPr lang="zh-CN" altLang="en-US" sz="2000" dirty="0"/>
              <a:t>，并算出：</a:t>
            </a:r>
            <a:br>
              <a:rPr lang="zh-CN" altLang="en-US" sz="2000" dirty="0"/>
            </a:br>
            <a:endParaRPr lang="en-US" altLang="zh-CN" sz="2000" dirty="0"/>
          </a:p>
          <a:p>
            <a:pPr marL="0" indent="0">
              <a:spcBef>
                <a:spcPct val="0"/>
              </a:spcBef>
              <a:buClrTx/>
              <a:buNone/>
            </a:pPr>
            <a:endParaRPr lang="en-US" altLang="zh-CN" sz="2000" dirty="0"/>
          </a:p>
          <a:p>
            <a:pPr marL="0" indent="0">
              <a:spcBef>
                <a:spcPct val="0"/>
              </a:spcBef>
              <a:buClrTx/>
              <a:buNone/>
            </a:pPr>
            <a:r>
              <a:rPr lang="zh-CN" altLang="en-US" sz="2000" dirty="0"/>
              <a:t>若成立，则</a:t>
            </a:r>
            <a:r>
              <a:rPr lang="en-US" altLang="zh-CN" sz="2000" dirty="0"/>
              <a:t>z</a:t>
            </a:r>
            <a:r>
              <a:rPr lang="en-US" altLang="zh-CN" sz="2000" baseline="-25000" dirty="0"/>
              <a:t>k+1</a:t>
            </a:r>
            <a:r>
              <a:rPr lang="en-US" altLang="zh-CN" sz="2000" dirty="0"/>
              <a:t> = x</a:t>
            </a:r>
            <a:r>
              <a:rPr lang="en-US" altLang="zh-CN" sz="2000" i="1" baseline="-25000" dirty="0">
                <a:latin typeface="Times New Roman" panose="02020603050405020304" pitchFamily="18" charset="0"/>
                <a:cs typeface="Times New Roman" panose="02020603050405020304" pitchFamily="18" charset="0"/>
              </a:rPr>
              <a:t>l​</a:t>
            </a:r>
            <a:r>
              <a:rPr lang="en-US" altLang="zh-CN" sz="2000" dirty="0"/>
              <a:t>,</a:t>
            </a:r>
            <a:r>
              <a:rPr lang="zh-CN" altLang="en-US" sz="2000" dirty="0"/>
              <a:t>并循环此步骤，继续判断是否有新的聚类中心存在，否则转至第六步；</a:t>
            </a:r>
            <a:endParaRPr lang="en-US" altLang="zh-CN" sz="2000" dirty="0"/>
          </a:p>
          <a:p>
            <a:pPr marL="0" indent="0">
              <a:spcBef>
                <a:spcPct val="0"/>
              </a:spcBef>
              <a:buClrTx/>
              <a:buNone/>
            </a:pPr>
            <a:br>
              <a:rPr lang="zh-CN" altLang="en-US" sz="2000" dirty="0"/>
            </a:br>
            <a:r>
              <a:rPr lang="en-US" altLang="zh-CN" sz="2000" dirty="0"/>
              <a:t>6.</a:t>
            </a:r>
            <a:r>
              <a:rPr lang="zh-CN" altLang="en-US" sz="2000" dirty="0"/>
              <a:t>当判断不再有新的聚类中心存在时，将样本集按最小距离原则分到各类中去，即计算：</a:t>
            </a:r>
            <a:br>
              <a:rPr lang="zh-CN" altLang="en-US" sz="2000" dirty="0"/>
            </a:br>
            <a:endParaRPr lang="zh-CN" altLang="en-US" sz="2000"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20</a:t>
            </a:fld>
            <a:endParaRPr lang="en-US" altLang="zh-CN" dirty="0"/>
          </a:p>
        </p:txBody>
      </p:sp>
      <p:graphicFrame>
        <p:nvGraphicFramePr>
          <p:cNvPr id="7" name="Object 5"/>
          <p:cNvGraphicFramePr>
            <a:graphicFrameLocks noChangeAspect="1"/>
          </p:cNvGraphicFramePr>
          <p:nvPr>
            <p:extLst>
              <p:ext uri="{D42A27DB-BD31-4B8C-83A1-F6EECF244321}">
                <p14:modId xmlns:p14="http://schemas.microsoft.com/office/powerpoint/2010/main" val="1834729155"/>
              </p:ext>
            </p:extLst>
          </p:nvPr>
        </p:nvGraphicFramePr>
        <p:xfrm>
          <a:off x="3702051" y="3860800"/>
          <a:ext cx="4606925" cy="465138"/>
        </p:xfrm>
        <a:graphic>
          <a:graphicData uri="http://schemas.openxmlformats.org/presentationml/2006/ole">
            <mc:AlternateContent xmlns:mc="http://schemas.openxmlformats.org/markup-compatibility/2006">
              <mc:Choice xmlns:v="urn:schemas-microsoft-com:vml" Requires="v">
                <p:oleObj spid="_x0000_s508106" name="Equation" r:id="rId3" imgW="5549760" imgH="558720" progId="Equation.DSMT4">
                  <p:embed/>
                </p:oleObj>
              </mc:Choice>
              <mc:Fallback>
                <p:oleObj name="Equation" r:id="rId3" imgW="5549760" imgH="558720" progId="Equation.DSMT4">
                  <p:embed/>
                  <p:pic>
                    <p:nvPicPr>
                      <p:cNvPr id="0" name=""/>
                      <p:cNvPicPr>
                        <a:picLocks noChangeAspect="1" noChangeArrowheads="1"/>
                      </p:cNvPicPr>
                      <p:nvPr/>
                    </p:nvPicPr>
                    <p:blipFill>
                      <a:blip r:embed="rId4"/>
                      <a:srcRect/>
                      <a:stretch>
                        <a:fillRect/>
                      </a:stretch>
                    </p:blipFill>
                    <p:spPr bwMode="auto">
                      <a:xfrm>
                        <a:off x="3702051" y="3860800"/>
                        <a:ext cx="4606925" cy="465138"/>
                      </a:xfrm>
                      <a:prstGeom prst="rect">
                        <a:avLst/>
                      </a:prstGeom>
                      <a:noFill/>
                      <a:ln>
                        <a:noFill/>
                      </a:ln>
                      <a:effec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135232137"/>
              </p:ext>
            </p:extLst>
          </p:nvPr>
        </p:nvGraphicFramePr>
        <p:xfrm>
          <a:off x="3036888" y="1887539"/>
          <a:ext cx="5168900" cy="492125"/>
        </p:xfrm>
        <a:graphic>
          <a:graphicData uri="http://schemas.openxmlformats.org/presentationml/2006/ole">
            <mc:AlternateContent xmlns:mc="http://schemas.openxmlformats.org/markup-compatibility/2006">
              <mc:Choice xmlns:v="urn:schemas-microsoft-com:vml" Requires="v">
                <p:oleObj spid="_x0000_s508107" name="Equation" r:id="rId5" imgW="6045120" imgH="571320" progId="Equation.DSMT4">
                  <p:embed/>
                </p:oleObj>
              </mc:Choice>
              <mc:Fallback>
                <p:oleObj name="Equation" r:id="rId5" imgW="6045120" imgH="571320" progId="Equation.DSMT4">
                  <p:embed/>
                  <p:pic>
                    <p:nvPicPr>
                      <p:cNvPr id="0" name=""/>
                      <p:cNvPicPr>
                        <a:picLocks noChangeAspect="1" noChangeArrowheads="1"/>
                      </p:cNvPicPr>
                      <p:nvPr/>
                    </p:nvPicPr>
                    <p:blipFill>
                      <a:blip r:embed="rId6"/>
                      <a:srcRect/>
                      <a:stretch>
                        <a:fillRect/>
                      </a:stretch>
                    </p:blipFill>
                    <p:spPr bwMode="auto">
                      <a:xfrm>
                        <a:off x="3036888" y="1887539"/>
                        <a:ext cx="5168900" cy="4921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73088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32946"/>
            <a:ext cx="6048218" cy="4866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18.4 </a:t>
            </a:r>
            <a:r>
              <a:rPr lang="zh-CN" altLang="zh-CN" dirty="0">
                <a:latin typeface="宋体" pitchFamily="2" charset="-122"/>
                <a:ea typeface="宋体" pitchFamily="2" charset="-122"/>
              </a:rPr>
              <a:t>层次聚类算法</a:t>
            </a:r>
            <a:endParaRPr lang="zh-CN" altLang="en-US" dirty="0"/>
          </a:p>
        </p:txBody>
      </p:sp>
      <p:sp>
        <p:nvSpPr>
          <p:cNvPr id="3" name="内容占位符 2"/>
          <p:cNvSpPr>
            <a:spLocks noGrp="1"/>
          </p:cNvSpPr>
          <p:nvPr>
            <p:ph idx="1"/>
          </p:nvPr>
        </p:nvSpPr>
        <p:spPr>
          <a:xfrm>
            <a:off x="-6018" y="1094183"/>
            <a:ext cx="11277600" cy="5334000"/>
          </a:xfrm>
        </p:spPr>
        <p:txBody>
          <a:bodyPr/>
          <a:lstStyle/>
          <a:p>
            <a:r>
              <a:rPr lang="zh-CN" altLang="en-US" b="1" dirty="0">
                <a:latin typeface="Times New Roman" pitchFamily="18" charset="0"/>
                <a:cs typeface="Times New Roman" pitchFamily="18" charset="0"/>
              </a:rPr>
              <a:t>基于合并的层次聚类：</a:t>
            </a:r>
            <a:r>
              <a:rPr lang="zh-CN" altLang="en-US" dirty="0">
                <a:solidFill>
                  <a:srgbClr val="FF0000"/>
                </a:solidFill>
              </a:rPr>
              <a:t>自底向上的聚类</a:t>
            </a:r>
          </a:p>
          <a:p>
            <a:pPr lvl="1"/>
            <a:r>
              <a:rPr lang="zh-CN" altLang="en-US" dirty="0"/>
              <a:t>初始：每一样本自成一类</a:t>
            </a:r>
          </a:p>
          <a:p>
            <a:pPr lvl="1"/>
            <a:r>
              <a:rPr lang="zh-CN" altLang="en-US" dirty="0"/>
              <a:t>迭代，将最近的两类合为一类</a:t>
            </a:r>
          </a:p>
          <a:p>
            <a:r>
              <a:rPr lang="zh-CN" altLang="en-US" b="1" dirty="0">
                <a:latin typeface="Times New Roman" pitchFamily="18" charset="0"/>
                <a:cs typeface="Times New Roman" pitchFamily="18" charset="0"/>
              </a:rPr>
              <a:t>基于分裂的层次聚类：</a:t>
            </a:r>
            <a:r>
              <a:rPr lang="zh-CN" altLang="en-US" dirty="0">
                <a:solidFill>
                  <a:srgbClr val="FF0000"/>
                </a:solidFill>
              </a:rPr>
              <a:t>自顶向下的聚类</a:t>
            </a:r>
          </a:p>
          <a:p>
            <a:pPr lvl="1"/>
            <a:r>
              <a:rPr lang="zh-CN" altLang="en-US" dirty="0"/>
              <a:t>初始：将所有样本看作一类</a:t>
            </a:r>
          </a:p>
          <a:p>
            <a:pPr lvl="1"/>
            <a:r>
              <a:rPr lang="zh-CN" altLang="en-US" dirty="0"/>
              <a:t>找出最不相似的样本分裂出去成为两类</a:t>
            </a:r>
          </a:p>
          <a:p>
            <a:pPr marL="468000" indent="0">
              <a:lnSpc>
                <a:spcPct val="150000"/>
              </a:lnSpc>
              <a:spcBef>
                <a:spcPts val="0"/>
              </a:spcBef>
              <a:buNone/>
            </a:pPr>
            <a:endParaRPr lang="en-US" altLang="zh-CN" sz="2400" b="1" dirty="0">
              <a:latin typeface="宋体" pitchFamily="2" charset="-122"/>
              <a:ea typeface="宋体" pitchFamily="2" charset="-122"/>
            </a:endParaRPr>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21</a:t>
            </a:fld>
            <a:endParaRPr lang="en-US" altLang="zh-CN" dirty="0"/>
          </a:p>
        </p:txBody>
      </p:sp>
      <p:sp>
        <p:nvSpPr>
          <p:cNvPr id="5" name="矩形 4"/>
          <p:cNvSpPr/>
          <p:nvPr/>
        </p:nvSpPr>
        <p:spPr>
          <a:xfrm>
            <a:off x="551384" y="4221088"/>
            <a:ext cx="6768752" cy="2000548"/>
          </a:xfrm>
          <a:prstGeom prst="rect">
            <a:avLst/>
          </a:prstGeom>
        </p:spPr>
        <p:txBody>
          <a:bodyPr wrap="square">
            <a:spAutoFit/>
          </a:bodyPr>
          <a:lstStyle/>
          <a:p>
            <a:r>
              <a:rPr lang="zh-CN" altLang="en-US" sz="2400" dirty="0">
                <a:solidFill>
                  <a:srgbClr val="0000FF"/>
                </a:solidFill>
              </a:rPr>
              <a:t>基本步骤</a:t>
            </a:r>
            <a:r>
              <a:rPr lang="en-US" altLang="zh-CN" sz="2400" dirty="0">
                <a:solidFill>
                  <a:srgbClr val="0000FF"/>
                </a:solidFill>
              </a:rPr>
              <a:t>(</a:t>
            </a:r>
            <a:r>
              <a:rPr lang="zh-CN" altLang="en-US" sz="2400" dirty="0">
                <a:solidFill>
                  <a:srgbClr val="0000FF"/>
                </a:solidFill>
              </a:rPr>
              <a:t>自底向上</a:t>
            </a:r>
            <a:r>
              <a:rPr lang="en-US" altLang="zh-CN" sz="2400" dirty="0">
                <a:solidFill>
                  <a:srgbClr val="0000FF"/>
                </a:solidFill>
              </a:rPr>
              <a:t>)</a:t>
            </a:r>
            <a:r>
              <a:rPr lang="zh-CN" altLang="en-US" sz="2400" dirty="0">
                <a:solidFill>
                  <a:srgbClr val="0000FF"/>
                </a:solidFill>
              </a:rPr>
              <a:t>：</a:t>
            </a:r>
            <a:endParaRPr lang="en-US" altLang="zh-CN" sz="2400" dirty="0">
              <a:solidFill>
                <a:srgbClr val="0000FF"/>
              </a:solidFill>
            </a:endParaRPr>
          </a:p>
          <a:p>
            <a:pPr lvl="1">
              <a:lnSpc>
                <a:spcPct val="125000"/>
              </a:lnSpc>
            </a:pPr>
            <a:r>
              <a:rPr lang="en-US" altLang="zh-CN" sz="2000" dirty="0">
                <a:solidFill>
                  <a:srgbClr val="0000FF"/>
                </a:solidFill>
              </a:rPr>
              <a:t>1 </a:t>
            </a:r>
            <a:r>
              <a:rPr lang="zh-CN" altLang="en-US" sz="2000" dirty="0">
                <a:solidFill>
                  <a:srgbClr val="0000FF"/>
                </a:solidFill>
              </a:rPr>
              <a:t>每个样本点自成一类。 </a:t>
            </a:r>
            <a:endParaRPr lang="en-US" altLang="zh-CN" sz="2000" dirty="0">
              <a:solidFill>
                <a:srgbClr val="0000FF"/>
              </a:solidFill>
            </a:endParaRPr>
          </a:p>
          <a:p>
            <a:pPr lvl="1">
              <a:lnSpc>
                <a:spcPct val="125000"/>
              </a:lnSpc>
            </a:pPr>
            <a:r>
              <a:rPr lang="en-US" altLang="zh-CN" sz="2000" dirty="0">
                <a:solidFill>
                  <a:srgbClr val="0000FF"/>
                </a:solidFill>
              </a:rPr>
              <a:t>2 </a:t>
            </a:r>
            <a:r>
              <a:rPr lang="zh-CN" altLang="en-US" sz="2000" dirty="0">
                <a:solidFill>
                  <a:srgbClr val="0000FF"/>
                </a:solidFill>
              </a:rPr>
              <a:t>选择最近的两个类聚成一类。 </a:t>
            </a:r>
            <a:endParaRPr lang="en-US" altLang="zh-CN" sz="2000" dirty="0">
              <a:solidFill>
                <a:srgbClr val="0000FF"/>
              </a:solidFill>
            </a:endParaRPr>
          </a:p>
          <a:p>
            <a:pPr lvl="1">
              <a:lnSpc>
                <a:spcPct val="125000"/>
              </a:lnSpc>
            </a:pPr>
            <a:r>
              <a:rPr lang="en-US" altLang="zh-CN" sz="2000" dirty="0">
                <a:solidFill>
                  <a:srgbClr val="0000FF"/>
                </a:solidFill>
              </a:rPr>
              <a:t>3 </a:t>
            </a:r>
            <a:r>
              <a:rPr lang="zh-CN" altLang="en-US" sz="2000" dirty="0">
                <a:solidFill>
                  <a:srgbClr val="0000FF"/>
                </a:solidFill>
              </a:rPr>
              <a:t>计算新的类与类之间的距离。 </a:t>
            </a:r>
            <a:endParaRPr lang="en-US" altLang="zh-CN" sz="2000" dirty="0">
              <a:solidFill>
                <a:srgbClr val="0000FF"/>
              </a:solidFill>
            </a:endParaRPr>
          </a:p>
          <a:p>
            <a:pPr lvl="1">
              <a:lnSpc>
                <a:spcPct val="125000"/>
              </a:lnSpc>
            </a:pPr>
            <a:r>
              <a:rPr lang="zh-CN" altLang="en-US" sz="2000" dirty="0">
                <a:solidFill>
                  <a:srgbClr val="0000FF"/>
                </a:solidFill>
              </a:rPr>
              <a:t>重复第 </a:t>
            </a:r>
            <a:r>
              <a:rPr lang="en-US" altLang="zh-CN" sz="2000" dirty="0">
                <a:solidFill>
                  <a:srgbClr val="0000FF"/>
                </a:solidFill>
              </a:rPr>
              <a:t>2</a:t>
            </a:r>
            <a:r>
              <a:rPr lang="zh-CN" altLang="en-US" sz="2000" dirty="0">
                <a:solidFill>
                  <a:srgbClr val="0000FF"/>
                </a:solidFill>
              </a:rPr>
              <a:t>、</a:t>
            </a:r>
            <a:r>
              <a:rPr lang="en-US" altLang="zh-CN" sz="2000" dirty="0">
                <a:solidFill>
                  <a:srgbClr val="0000FF"/>
                </a:solidFill>
              </a:rPr>
              <a:t>3 </a:t>
            </a:r>
            <a:r>
              <a:rPr lang="zh-CN" altLang="en-US" sz="2000" dirty="0">
                <a:solidFill>
                  <a:srgbClr val="0000FF"/>
                </a:solidFill>
              </a:rPr>
              <a:t>步直至所有的样本点聚为一类。</a:t>
            </a:r>
          </a:p>
        </p:txBody>
      </p:sp>
      <p:sp>
        <p:nvSpPr>
          <p:cNvPr id="7" name="矩形 6"/>
          <p:cNvSpPr/>
          <p:nvPr/>
        </p:nvSpPr>
        <p:spPr>
          <a:xfrm>
            <a:off x="8632011" y="5989287"/>
            <a:ext cx="877163" cy="369332"/>
          </a:xfrm>
          <a:prstGeom prst="rect">
            <a:avLst/>
          </a:prstGeom>
        </p:spPr>
        <p:txBody>
          <a:bodyPr wrap="none">
            <a:spAutoFit/>
          </a:bodyPr>
          <a:lstStyle/>
          <a:p>
            <a:r>
              <a:rPr lang="zh-CN" altLang="zh-CN" dirty="0">
                <a:latin typeface="宋体" pitchFamily="2" charset="-122"/>
                <a:ea typeface="宋体" pitchFamily="2" charset="-122"/>
              </a:rPr>
              <a:t>聚类</a:t>
            </a:r>
            <a:r>
              <a:rPr lang="zh-CN" altLang="en-US" dirty="0">
                <a:latin typeface="宋体" pitchFamily="2" charset="-122"/>
                <a:ea typeface="宋体" pitchFamily="2" charset="-122"/>
              </a:rPr>
              <a:t>树</a:t>
            </a:r>
            <a:endParaRPr lang="zh-CN" altLang="en-US" dirty="0"/>
          </a:p>
        </p:txBody>
      </p:sp>
    </p:spTree>
    <p:extLst>
      <p:ext uri="{BB962C8B-B14F-4D97-AF65-F5344CB8AC3E}">
        <p14:creationId xmlns:p14="http://schemas.microsoft.com/office/powerpoint/2010/main" val="2488194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7" name="Content Placeholder 2"/>
          <p:cNvSpPr>
            <a:spLocks noGrp="1"/>
          </p:cNvSpPr>
          <p:nvPr>
            <p:ph sz="quarter" idx="1"/>
          </p:nvPr>
        </p:nvSpPr>
        <p:spPr>
          <a:xfrm>
            <a:off x="1949922" y="958207"/>
            <a:ext cx="8003232" cy="4873625"/>
          </a:xfrm>
        </p:spPr>
        <p:txBody>
          <a:bodyPr/>
          <a:lstStyle/>
          <a:p>
            <a:pPr eaLnBrk="1" hangingPunct="1"/>
            <a:r>
              <a:rPr lang="zh-CN" altLang="en-US" dirty="0">
                <a:latin typeface="Times New Roman" panose="02020603050405020304" pitchFamily="18" charset="0"/>
                <a:cs typeface="Times New Roman" panose="02020603050405020304" pitchFamily="18" charset="0"/>
              </a:rPr>
              <a:t>层次聚类（</a:t>
            </a:r>
            <a:r>
              <a:rPr lang="en-US" altLang="zh-CN" dirty="0">
                <a:latin typeface="Times New Roman" panose="02020603050405020304" pitchFamily="18" charset="0"/>
              </a:rPr>
              <a:t> Hierarchical Clustering</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ED62EF4-30B9-4AB7-908A-03643E0EE46D}" type="slidenum">
              <a:rPr lang="zh-CN" altLang="en-US">
                <a:solidFill>
                  <a:srgbClr val="FFFFFF"/>
                </a:solidFill>
                <a:latin typeface="Century Schoolbook" panose="02040604050505020304" pitchFamily="18" charset="0"/>
              </a:rPr>
              <a:pPr eaLnBrk="1" hangingPunct="1"/>
              <a:t>22</a:t>
            </a:fld>
            <a:endParaRPr lang="zh-CN" altLang="en-US">
              <a:solidFill>
                <a:srgbClr val="FFFFFF"/>
              </a:solidFill>
              <a:latin typeface="Century Schoolbook" panose="02040604050505020304" pitchFamily="18" charset="0"/>
            </a:endParaRPr>
          </a:p>
        </p:txBody>
      </p:sp>
      <p:pic>
        <p:nvPicPr>
          <p:cNvPr id="3686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8" y="1772817"/>
            <a:ext cx="5630862"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3000375" y="4868442"/>
            <a:ext cx="1079500" cy="10080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Oval 6"/>
          <p:cNvSpPr/>
          <p:nvPr/>
        </p:nvSpPr>
        <p:spPr>
          <a:xfrm rot="16200000">
            <a:off x="4095750" y="2664991"/>
            <a:ext cx="958850" cy="1022350"/>
          </a:xfrm>
          <a:prstGeom prst="ellipse">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zh-CN" altLang="en-US"/>
          </a:p>
        </p:txBody>
      </p:sp>
      <p:sp>
        <p:nvSpPr>
          <p:cNvPr id="8" name="Oval 7"/>
          <p:cNvSpPr/>
          <p:nvPr/>
        </p:nvSpPr>
        <p:spPr>
          <a:xfrm>
            <a:off x="4727576" y="3715917"/>
            <a:ext cx="1223963" cy="1152525"/>
          </a:xfrm>
          <a:prstGeom prst="ellipse">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9" name="Oval 8"/>
          <p:cNvSpPr/>
          <p:nvPr/>
        </p:nvSpPr>
        <p:spPr>
          <a:xfrm>
            <a:off x="7248525" y="3715916"/>
            <a:ext cx="1079500" cy="1296988"/>
          </a:xfrm>
          <a:prstGeom prst="ellipse">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10" name="Oval 9"/>
          <p:cNvSpPr/>
          <p:nvPr/>
        </p:nvSpPr>
        <p:spPr>
          <a:xfrm rot="16200000">
            <a:off x="6030119" y="4851773"/>
            <a:ext cx="958850" cy="969962"/>
          </a:xfrm>
          <a:prstGeom prst="ellipse">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zh-CN" altLang="en-US"/>
          </a:p>
        </p:txBody>
      </p:sp>
      <p:sp>
        <p:nvSpPr>
          <p:cNvPr id="11" name="Oval 10"/>
          <p:cNvSpPr/>
          <p:nvPr/>
        </p:nvSpPr>
        <p:spPr>
          <a:xfrm>
            <a:off x="6096000" y="3500016"/>
            <a:ext cx="863600" cy="863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标题 1"/>
          <p:cNvSpPr>
            <a:spLocks noGrp="1"/>
          </p:cNvSpPr>
          <p:nvPr>
            <p:ph type="title"/>
          </p:nvPr>
        </p:nvSpPr>
        <p:spPr>
          <a:xfrm>
            <a:off x="1828800" y="152401"/>
            <a:ext cx="6172200" cy="563563"/>
          </a:xfrm>
        </p:spPr>
        <p:txBody>
          <a:bodyPr/>
          <a:lstStyle/>
          <a:p>
            <a:r>
              <a:rPr lang="en-US" altLang="zh-CN" dirty="0"/>
              <a:t>17.1 </a:t>
            </a:r>
            <a:r>
              <a:rPr lang="zh-CN" altLang="zh-CN" dirty="0">
                <a:latin typeface="宋体" pitchFamily="2" charset="-122"/>
                <a:ea typeface="宋体" pitchFamily="2" charset="-122"/>
              </a:rPr>
              <a:t>层次聚类算法</a:t>
            </a:r>
            <a:endParaRPr lang="zh-CN" altLang="en-US" dirty="0"/>
          </a:p>
        </p:txBody>
      </p:sp>
    </p:spTree>
    <p:extLst>
      <p:ext uri="{BB962C8B-B14F-4D97-AF65-F5344CB8AC3E}">
        <p14:creationId xmlns:p14="http://schemas.microsoft.com/office/powerpoint/2010/main" val="22380190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4976" y="1527176"/>
            <a:ext cx="6073775"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Content Placeholder 2"/>
          <p:cNvSpPr>
            <a:spLocks noGrp="1"/>
          </p:cNvSpPr>
          <p:nvPr>
            <p:ph sz="quarter" idx="1"/>
          </p:nvPr>
        </p:nvSpPr>
        <p:spPr>
          <a:xfrm>
            <a:off x="1981200" y="981075"/>
            <a:ext cx="8075240" cy="5492750"/>
          </a:xfrm>
        </p:spPr>
        <p:txBody>
          <a:bodyPr/>
          <a:lstStyle/>
          <a:p>
            <a:pPr eaLnBrk="1" hangingPunct="1"/>
            <a:r>
              <a:rPr lang="zh-CN" altLang="en-US" dirty="0">
                <a:latin typeface="Times New Roman" panose="02020603050405020304" pitchFamily="18" charset="0"/>
                <a:cs typeface="Times New Roman" panose="02020603050405020304" pitchFamily="18" charset="0"/>
              </a:rPr>
              <a:t>层次聚类（</a:t>
            </a:r>
            <a:r>
              <a:rPr lang="en-US" altLang="zh-CN" dirty="0">
                <a:latin typeface="Times New Roman" panose="02020603050405020304" pitchFamily="18" charset="0"/>
              </a:rPr>
              <a:t> Hierarchical Clustering</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47DB4FC-76D9-45CE-BF0B-AA070BCB54B4}" type="slidenum">
              <a:rPr lang="zh-CN" altLang="en-US">
                <a:solidFill>
                  <a:srgbClr val="FFFFFF"/>
                </a:solidFill>
                <a:latin typeface="Century Schoolbook" panose="02040604050505020304" pitchFamily="18" charset="0"/>
              </a:rPr>
              <a:pPr eaLnBrk="1" hangingPunct="1"/>
              <a:t>23</a:t>
            </a:fld>
            <a:endParaRPr lang="zh-CN" altLang="en-US">
              <a:solidFill>
                <a:srgbClr val="FFFFFF"/>
              </a:solidFill>
              <a:latin typeface="Century Schoolbook" panose="02040604050505020304" pitchFamily="18" charset="0"/>
            </a:endParaRPr>
          </a:p>
        </p:txBody>
      </p:sp>
      <p:pic>
        <p:nvPicPr>
          <p:cNvPr id="583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214" y="1541463"/>
            <a:ext cx="6078537"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5" y="1541463"/>
            <a:ext cx="6078538"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7350" y="1541463"/>
            <a:ext cx="6154738" cy="497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8"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7350" y="1612901"/>
            <a:ext cx="6230938"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
          <p:cNvSpPr>
            <a:spLocks noGrp="1"/>
          </p:cNvSpPr>
          <p:nvPr>
            <p:ph type="title"/>
          </p:nvPr>
        </p:nvSpPr>
        <p:spPr>
          <a:xfrm>
            <a:off x="1828800" y="152401"/>
            <a:ext cx="6172200" cy="563563"/>
          </a:xfrm>
        </p:spPr>
        <p:txBody>
          <a:bodyPr/>
          <a:lstStyle/>
          <a:p>
            <a:r>
              <a:rPr lang="en-US" altLang="zh-CN" dirty="0"/>
              <a:t>17.1 </a:t>
            </a:r>
            <a:r>
              <a:rPr lang="zh-CN" altLang="zh-CN" dirty="0">
                <a:latin typeface="宋体" pitchFamily="2" charset="-122"/>
                <a:ea typeface="宋体" pitchFamily="2" charset="-122"/>
              </a:rPr>
              <a:t>层次聚类算法</a:t>
            </a:r>
            <a:endParaRPr lang="zh-CN" altLang="en-US" dirty="0"/>
          </a:p>
        </p:txBody>
      </p:sp>
    </p:spTree>
    <p:extLst>
      <p:ext uri="{BB962C8B-B14F-4D97-AF65-F5344CB8AC3E}">
        <p14:creationId xmlns:p14="http://schemas.microsoft.com/office/powerpoint/2010/main" val="7250256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372"/>
                                        </p:tgtEl>
                                        <p:attrNameLst>
                                          <p:attrName>style.visibility</p:attrName>
                                        </p:attrNameLst>
                                      </p:cBhvr>
                                      <p:to>
                                        <p:strVal val="visible"/>
                                      </p:to>
                                    </p:set>
                                    <p:animEffect transition="in" filter="blinds(horizontal)">
                                      <p:cBhvr>
                                        <p:cTn id="7" dur="500"/>
                                        <p:tgtEl>
                                          <p:spTgt spid="583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374"/>
                                        </p:tgtEl>
                                        <p:attrNameLst>
                                          <p:attrName>style.visibility</p:attrName>
                                        </p:attrNameLst>
                                      </p:cBhvr>
                                      <p:to>
                                        <p:strVal val="visible"/>
                                      </p:to>
                                    </p:set>
                                    <p:animEffect transition="in" filter="blinds(horizontal)">
                                      <p:cBhvr>
                                        <p:cTn id="12" dur="500"/>
                                        <p:tgtEl>
                                          <p:spTgt spid="583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376"/>
                                        </p:tgtEl>
                                        <p:attrNameLst>
                                          <p:attrName>style.visibility</p:attrName>
                                        </p:attrNameLst>
                                      </p:cBhvr>
                                      <p:to>
                                        <p:strVal val="visible"/>
                                      </p:to>
                                    </p:set>
                                    <p:animEffect transition="in" filter="blinds(horizontal)">
                                      <p:cBhvr>
                                        <p:cTn id="17" dur="500"/>
                                        <p:tgtEl>
                                          <p:spTgt spid="583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8378"/>
                                        </p:tgtEl>
                                        <p:attrNameLst>
                                          <p:attrName>style.visibility</p:attrName>
                                        </p:attrNameLst>
                                      </p:cBhvr>
                                      <p:to>
                                        <p:strVal val="visible"/>
                                      </p:to>
                                    </p:set>
                                    <p:animEffect transition="in" filter="blinds(horizontal)">
                                      <p:cBhvr>
                                        <p:cTn id="22" dur="500"/>
                                        <p:tgtEl>
                                          <p:spTgt spid="58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5360" y="980728"/>
            <a:ext cx="8458200" cy="5334000"/>
          </a:xfrm>
        </p:spPr>
        <p:txBody>
          <a:bodyPr/>
          <a:lstStyle/>
          <a:p>
            <a:r>
              <a:rPr lang="zh-CN" altLang="en-US" dirty="0"/>
              <a:t>自底向上层次聚类基础算法</a:t>
            </a:r>
            <a:endParaRPr lang="en-US" altLang="zh-CN" dirty="0"/>
          </a:p>
          <a:p>
            <a:pPr marL="0" indent="0">
              <a:buNone/>
            </a:pPr>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24</a:t>
            </a:fld>
            <a:endParaRPr lang="en-US" altLang="zh-CN" dirty="0"/>
          </a:p>
        </p:txBody>
      </p:sp>
      <p:sp>
        <p:nvSpPr>
          <p:cNvPr id="5" name="标题 1"/>
          <p:cNvSpPr>
            <a:spLocks noGrp="1"/>
          </p:cNvSpPr>
          <p:nvPr>
            <p:ph type="title"/>
          </p:nvPr>
        </p:nvSpPr>
        <p:spPr>
          <a:xfrm>
            <a:off x="478813" y="129133"/>
            <a:ext cx="6172200" cy="563563"/>
          </a:xfrm>
        </p:spPr>
        <p:txBody>
          <a:bodyPr/>
          <a:lstStyle/>
          <a:p>
            <a:r>
              <a:rPr lang="en-US" altLang="zh-CN" dirty="0"/>
              <a:t>18.4 </a:t>
            </a:r>
            <a:r>
              <a:rPr lang="zh-CN" altLang="zh-CN" dirty="0">
                <a:latin typeface="宋体" pitchFamily="2" charset="-122"/>
                <a:ea typeface="宋体" pitchFamily="2" charset="-122"/>
              </a:rPr>
              <a:t>层次聚类算法</a:t>
            </a:r>
            <a:endParaRPr lang="zh-CN" altLang="en-US" dirty="0"/>
          </a:p>
        </p:txBody>
      </p:sp>
      <p:pic>
        <p:nvPicPr>
          <p:cNvPr id="6" name="图片 5"/>
          <p:cNvPicPr>
            <a:picLocks noChangeAspect="1"/>
          </p:cNvPicPr>
          <p:nvPr/>
        </p:nvPicPr>
        <p:blipFill>
          <a:blip r:embed="rId2"/>
          <a:stretch>
            <a:fillRect/>
          </a:stretch>
        </p:blipFill>
        <p:spPr>
          <a:xfrm>
            <a:off x="551384" y="1556977"/>
            <a:ext cx="7848872" cy="1949908"/>
          </a:xfrm>
          <a:prstGeom prst="rect">
            <a:avLst/>
          </a:prstGeom>
        </p:spPr>
      </p:pic>
      <p:sp>
        <p:nvSpPr>
          <p:cNvPr id="8" name="矩形 7"/>
          <p:cNvSpPr/>
          <p:nvPr/>
        </p:nvSpPr>
        <p:spPr>
          <a:xfrm>
            <a:off x="417124" y="3634456"/>
            <a:ext cx="8079432" cy="1323439"/>
          </a:xfrm>
          <a:prstGeom prst="rect">
            <a:avLst/>
          </a:prstGeom>
        </p:spPr>
        <p:txBody>
          <a:bodyPr wrap="square">
            <a:spAutoFit/>
          </a:bodyPr>
          <a:lstStyle/>
          <a:p>
            <a:pPr marL="285750" indent="-285750">
              <a:buFont typeface="Wingdings" panose="05000000000000000000" pitchFamily="2" charset="2"/>
              <a:buChar char="l"/>
            </a:pPr>
            <a:r>
              <a:rPr lang="zh-CN" altLang="en-US" sz="2000" dirty="0"/>
              <a:t>初始时，每个簇只有一个样本，搜索相似度矩阵就可以找到距离最近的两个簇，然后合并它们。</a:t>
            </a:r>
            <a:endParaRPr lang="en-US" altLang="zh-CN" sz="2000" dirty="0"/>
          </a:p>
          <a:p>
            <a:pPr marL="285750" indent="-285750">
              <a:buFont typeface="Wingdings" panose="05000000000000000000" pitchFamily="2" charset="2"/>
              <a:buChar char="l"/>
            </a:pPr>
            <a:r>
              <a:rPr lang="zh-CN" altLang="en-US" sz="2000" dirty="0"/>
              <a:t>当簇中不止一个样本时，可以采用</a:t>
            </a:r>
            <a:r>
              <a:rPr lang="en-US" altLang="zh-CN" sz="2000" dirty="0">
                <a:solidFill>
                  <a:srgbClr val="FF0000"/>
                </a:solidFill>
              </a:rPr>
              <a:t>Min</a:t>
            </a:r>
            <a:r>
              <a:rPr lang="zh-CN" altLang="en-US" sz="2000" dirty="0">
                <a:solidFill>
                  <a:srgbClr val="FF0000"/>
                </a:solidFill>
              </a:rPr>
              <a:t>、</a:t>
            </a:r>
            <a:r>
              <a:rPr lang="en-US" altLang="zh-CN" sz="2000" dirty="0">
                <a:solidFill>
                  <a:srgbClr val="FF0000"/>
                </a:solidFill>
              </a:rPr>
              <a:t>Max</a:t>
            </a:r>
            <a:r>
              <a:rPr lang="zh-CN" altLang="en-US" sz="2000" dirty="0">
                <a:solidFill>
                  <a:srgbClr val="FF0000"/>
                </a:solidFill>
              </a:rPr>
              <a:t>、群平均、</a:t>
            </a:r>
            <a:r>
              <a:rPr lang="en-US" altLang="zh-CN" sz="2000" dirty="0">
                <a:solidFill>
                  <a:srgbClr val="FF0000"/>
                </a:solidFill>
              </a:rPr>
              <a:t>Ward’s</a:t>
            </a:r>
            <a:r>
              <a:rPr lang="zh-CN" altLang="en-US" sz="2000" dirty="0"/>
              <a:t>等方法计算两个簇之间的相似性（距离）</a:t>
            </a:r>
            <a:r>
              <a:rPr lang="zh-TW" altLang="en-US" sz="2000" dirty="0"/>
              <a:t>。</a:t>
            </a:r>
            <a:endParaRPr lang="zh-CN" altLang="en-US" sz="2000" dirty="0"/>
          </a:p>
        </p:txBody>
      </p:sp>
      <p:pic>
        <p:nvPicPr>
          <p:cNvPr id="9" name="图片 8"/>
          <p:cNvPicPr>
            <a:picLocks noChangeAspect="1"/>
          </p:cNvPicPr>
          <p:nvPr/>
        </p:nvPicPr>
        <p:blipFill>
          <a:blip r:embed="rId3"/>
          <a:stretch>
            <a:fillRect/>
          </a:stretch>
        </p:blipFill>
        <p:spPr>
          <a:xfrm>
            <a:off x="8256240" y="4553448"/>
            <a:ext cx="3117139" cy="2177900"/>
          </a:xfrm>
          <a:prstGeom prst="rect">
            <a:avLst/>
          </a:prstGeom>
        </p:spPr>
      </p:pic>
      <p:pic>
        <p:nvPicPr>
          <p:cNvPr id="10" name="图片 9"/>
          <p:cNvPicPr>
            <a:picLocks noChangeAspect="1"/>
          </p:cNvPicPr>
          <p:nvPr/>
        </p:nvPicPr>
        <p:blipFill>
          <a:blip r:embed="rId4"/>
          <a:stretch>
            <a:fillRect/>
          </a:stretch>
        </p:blipFill>
        <p:spPr>
          <a:xfrm>
            <a:off x="9156843" y="2045398"/>
            <a:ext cx="2473789" cy="2279697"/>
          </a:xfrm>
          <a:prstGeom prst="rect">
            <a:avLst/>
          </a:prstGeom>
        </p:spPr>
      </p:pic>
    </p:spTree>
    <p:extLst>
      <p:ext uri="{BB962C8B-B14F-4D97-AF65-F5344CB8AC3E}">
        <p14:creationId xmlns:p14="http://schemas.microsoft.com/office/powerpoint/2010/main" val="3742950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18.4 </a:t>
            </a:r>
            <a:r>
              <a:rPr lang="zh-CN" altLang="zh-CN" dirty="0">
                <a:latin typeface="宋体" pitchFamily="2" charset="-122"/>
                <a:ea typeface="宋体" pitchFamily="2" charset="-122"/>
              </a:rPr>
              <a:t>层次聚类算法</a:t>
            </a:r>
            <a:endParaRPr lang="zh-CN" altLang="en-US" dirty="0"/>
          </a:p>
        </p:txBody>
      </p:sp>
      <p:sp>
        <p:nvSpPr>
          <p:cNvPr id="3" name="内容占位符 2"/>
          <p:cNvSpPr>
            <a:spLocks noGrp="1"/>
          </p:cNvSpPr>
          <p:nvPr>
            <p:ph idx="1"/>
          </p:nvPr>
        </p:nvSpPr>
        <p:spPr>
          <a:xfrm>
            <a:off x="890592" y="1050032"/>
            <a:ext cx="4123184" cy="5334000"/>
          </a:xfrm>
        </p:spPr>
        <p:txBody>
          <a:bodyPr/>
          <a:lstStyle/>
          <a:p>
            <a:r>
              <a:rPr lang="en-US" altLang="zh-CN" sz="2000" dirty="0"/>
              <a:t>Min:</a:t>
            </a:r>
            <a:r>
              <a:rPr lang="zh-CN" altLang="en-US" sz="2000" dirty="0"/>
              <a:t>不同簇中两个最近的样本的距离，作为簇之间的距离。</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en-US" altLang="zh-CN" sz="2000" dirty="0"/>
              <a:t>Max</a:t>
            </a:r>
            <a:r>
              <a:rPr lang="zh-CN" altLang="en-US" sz="2000" dirty="0"/>
              <a:t>：不同簇中两个最远的样本的距离，作为簇之间的距离。</a:t>
            </a:r>
            <a:endParaRPr lang="en-US" altLang="zh-CN" sz="2000" dirty="0"/>
          </a:p>
          <a:p>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25</a:t>
            </a:fld>
            <a:endParaRPr lang="en-US" altLang="zh-CN" dirty="0"/>
          </a:p>
        </p:txBody>
      </p:sp>
      <p:pic>
        <p:nvPicPr>
          <p:cNvPr id="5" name="图片 4"/>
          <p:cNvPicPr>
            <a:picLocks noChangeAspect="1"/>
          </p:cNvPicPr>
          <p:nvPr/>
        </p:nvPicPr>
        <p:blipFill>
          <a:blip r:embed="rId2"/>
          <a:stretch>
            <a:fillRect/>
          </a:stretch>
        </p:blipFill>
        <p:spPr>
          <a:xfrm>
            <a:off x="2682892" y="1765717"/>
            <a:ext cx="2920791" cy="1944216"/>
          </a:xfrm>
          <a:prstGeom prst="rect">
            <a:avLst/>
          </a:prstGeom>
        </p:spPr>
      </p:pic>
      <p:pic>
        <p:nvPicPr>
          <p:cNvPr id="6" name="图片 5"/>
          <p:cNvPicPr>
            <a:picLocks noChangeAspect="1"/>
          </p:cNvPicPr>
          <p:nvPr/>
        </p:nvPicPr>
        <p:blipFill>
          <a:blip r:embed="rId3"/>
          <a:stretch>
            <a:fillRect/>
          </a:stretch>
        </p:blipFill>
        <p:spPr>
          <a:xfrm>
            <a:off x="2855640" y="4630757"/>
            <a:ext cx="3153735" cy="2008886"/>
          </a:xfrm>
          <a:prstGeom prst="rect">
            <a:avLst/>
          </a:prstGeom>
        </p:spPr>
      </p:pic>
      <p:sp>
        <p:nvSpPr>
          <p:cNvPr id="7" name="内容占位符 2"/>
          <p:cNvSpPr txBox="1">
            <a:spLocks/>
          </p:cNvSpPr>
          <p:nvPr/>
        </p:nvSpPr>
        <p:spPr bwMode="gray">
          <a:xfrm>
            <a:off x="5591944" y="1095396"/>
            <a:ext cx="4123184"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zh-CN" altLang="en-US" sz="2000" dirty="0"/>
              <a:t>群平均：将不同簇中所有的样本点之间的距离求平均值</a:t>
            </a:r>
            <a:r>
              <a:rPr lang="zh-CN" altLang="en-US" sz="2000" kern="0" dirty="0"/>
              <a:t>。</a:t>
            </a:r>
            <a:endParaRPr lang="en-US" altLang="zh-CN" sz="2000" kern="0" dirty="0"/>
          </a:p>
          <a:p>
            <a:endParaRPr lang="en-US" altLang="zh-CN" sz="2000" kern="0" dirty="0"/>
          </a:p>
          <a:p>
            <a:endParaRPr lang="en-US" altLang="zh-CN" sz="2000" kern="0" dirty="0"/>
          </a:p>
          <a:p>
            <a:endParaRPr lang="en-US" altLang="zh-CN" sz="2000" kern="0" dirty="0"/>
          </a:p>
          <a:p>
            <a:endParaRPr lang="en-US" altLang="zh-CN" sz="2000" kern="0" dirty="0"/>
          </a:p>
          <a:p>
            <a:endParaRPr lang="en-US" altLang="zh-CN" sz="2000" kern="0" dirty="0"/>
          </a:p>
          <a:p>
            <a:endParaRPr lang="en-US" altLang="zh-CN" sz="2000" kern="0" dirty="0"/>
          </a:p>
          <a:p>
            <a:r>
              <a:rPr lang="en-US" altLang="zh-CN" sz="2000" dirty="0"/>
              <a:t>Ward</a:t>
            </a:r>
            <a:r>
              <a:rPr lang="zh-CN" altLang="en-US" sz="2000" dirty="0"/>
              <a:t>法</a:t>
            </a:r>
            <a:r>
              <a:rPr lang="en-US" altLang="zh-CN" sz="2000" dirty="0"/>
              <a:t>(</a:t>
            </a:r>
            <a:r>
              <a:rPr lang="zh-CN" altLang="en-US" sz="2000" dirty="0"/>
              <a:t>离差平方和</a:t>
            </a:r>
            <a:r>
              <a:rPr lang="en-US" altLang="zh-CN" sz="2000" dirty="0"/>
              <a:t>):</a:t>
            </a:r>
            <a:r>
              <a:rPr lang="zh-CN" altLang="en-US" sz="2000" dirty="0"/>
              <a:t>两个类合并后增加的类内离差平方和最小</a:t>
            </a:r>
            <a:endParaRPr lang="zh-CN" altLang="en-US" kern="0" dirty="0"/>
          </a:p>
        </p:txBody>
      </p:sp>
      <p:pic>
        <p:nvPicPr>
          <p:cNvPr id="8" name="图片 7"/>
          <p:cNvPicPr>
            <a:picLocks noChangeAspect="1"/>
          </p:cNvPicPr>
          <p:nvPr/>
        </p:nvPicPr>
        <p:blipFill>
          <a:blip r:embed="rId4"/>
          <a:stretch>
            <a:fillRect/>
          </a:stretch>
        </p:blipFill>
        <p:spPr>
          <a:xfrm>
            <a:off x="7824192" y="1765717"/>
            <a:ext cx="3345451" cy="2191611"/>
          </a:xfrm>
          <a:prstGeom prst="rect">
            <a:avLst/>
          </a:prstGeom>
        </p:spPr>
      </p:pic>
      <p:pic>
        <p:nvPicPr>
          <p:cNvPr id="9" name="图片 8"/>
          <p:cNvPicPr>
            <a:picLocks noChangeAspect="1"/>
          </p:cNvPicPr>
          <p:nvPr/>
        </p:nvPicPr>
        <p:blipFill>
          <a:blip r:embed="rId5"/>
          <a:stretch>
            <a:fillRect/>
          </a:stretch>
        </p:blipFill>
        <p:spPr>
          <a:xfrm>
            <a:off x="7052528" y="4593822"/>
            <a:ext cx="3561475" cy="2003530"/>
          </a:xfrm>
          <a:prstGeom prst="rect">
            <a:avLst/>
          </a:prstGeom>
        </p:spPr>
      </p:pic>
    </p:spTree>
    <p:extLst>
      <p:ext uri="{BB962C8B-B14F-4D97-AF65-F5344CB8AC3E}">
        <p14:creationId xmlns:p14="http://schemas.microsoft.com/office/powerpoint/2010/main" val="324148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18.4 </a:t>
            </a:r>
            <a:r>
              <a:rPr lang="zh-CN" altLang="zh-CN" dirty="0">
                <a:latin typeface="宋体" pitchFamily="2" charset="-122"/>
                <a:ea typeface="宋体" pitchFamily="2" charset="-122"/>
              </a:rPr>
              <a:t>层次聚类算法</a:t>
            </a:r>
            <a:endParaRPr lang="zh-CN" altLang="en-US" dirty="0"/>
          </a:p>
        </p:txBody>
      </p:sp>
      <p:sp>
        <p:nvSpPr>
          <p:cNvPr id="3" name="内容占位符 2"/>
          <p:cNvSpPr>
            <a:spLocks noGrp="1"/>
          </p:cNvSpPr>
          <p:nvPr>
            <p:ph idx="1"/>
          </p:nvPr>
        </p:nvSpPr>
        <p:spPr>
          <a:xfrm>
            <a:off x="1828800" y="1340768"/>
            <a:ext cx="4123184" cy="5334000"/>
          </a:xfrm>
        </p:spPr>
        <p:txBody>
          <a:bodyPr/>
          <a:lstStyle/>
          <a:p>
            <a:r>
              <a:rPr lang="en-US" altLang="zh-CN" sz="2000" dirty="0"/>
              <a:t>Min:</a:t>
            </a:r>
            <a:r>
              <a:rPr lang="zh-CN" altLang="en-US" sz="2000" dirty="0"/>
              <a:t>不同簇中两个最近的样本的距离，作为簇之间的距离。</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en-US" altLang="zh-CN" sz="2000" dirty="0"/>
              <a:t>Max</a:t>
            </a:r>
            <a:r>
              <a:rPr lang="zh-CN" altLang="en-US" sz="2000" dirty="0"/>
              <a:t>：不同簇中两个最远的样本的距离，作为簇之间的距离。</a:t>
            </a:r>
            <a:endParaRPr lang="en-US" altLang="zh-CN" sz="2000" dirty="0"/>
          </a:p>
          <a:p>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26</a:t>
            </a:fld>
            <a:endParaRPr lang="en-US" altLang="zh-CN" dirty="0"/>
          </a:p>
        </p:txBody>
      </p:sp>
      <p:sp>
        <p:nvSpPr>
          <p:cNvPr id="7" name="内容占位符 2"/>
          <p:cNvSpPr txBox="1">
            <a:spLocks/>
          </p:cNvSpPr>
          <p:nvPr/>
        </p:nvSpPr>
        <p:spPr bwMode="gray">
          <a:xfrm>
            <a:off x="6132256" y="1369364"/>
            <a:ext cx="4123184"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zh-CN" altLang="en-US" sz="2000" dirty="0"/>
              <a:t>群平均：将不同簇中所有的样本点之间的距离求平均值</a:t>
            </a:r>
            <a:r>
              <a:rPr lang="zh-CN" altLang="en-US" sz="2000" kern="0" dirty="0"/>
              <a:t>。</a:t>
            </a:r>
            <a:endParaRPr lang="en-US" altLang="zh-CN" sz="2000" kern="0" dirty="0"/>
          </a:p>
          <a:p>
            <a:endParaRPr lang="en-US" altLang="zh-CN" sz="2000" kern="0" dirty="0"/>
          </a:p>
          <a:p>
            <a:endParaRPr lang="en-US" altLang="zh-CN" sz="2000" kern="0" dirty="0"/>
          </a:p>
          <a:p>
            <a:endParaRPr lang="en-US" altLang="zh-CN" sz="2000" kern="0" dirty="0"/>
          </a:p>
          <a:p>
            <a:endParaRPr lang="en-US" altLang="zh-CN" sz="2000" kern="0" dirty="0"/>
          </a:p>
          <a:p>
            <a:endParaRPr lang="en-US" altLang="zh-CN" sz="2000" kern="0" dirty="0"/>
          </a:p>
          <a:p>
            <a:endParaRPr lang="en-US" altLang="zh-CN" sz="2000" kern="0" dirty="0"/>
          </a:p>
          <a:p>
            <a:endParaRPr lang="en-US" altLang="zh-CN" sz="2000" kern="0" dirty="0"/>
          </a:p>
          <a:p>
            <a:r>
              <a:rPr lang="en-US" altLang="zh-CN" sz="2000" dirty="0"/>
              <a:t>Ward</a:t>
            </a:r>
            <a:r>
              <a:rPr lang="zh-CN" altLang="en-US" sz="2000" dirty="0"/>
              <a:t>法</a:t>
            </a:r>
            <a:r>
              <a:rPr lang="en-US" altLang="zh-CN" sz="2000" dirty="0"/>
              <a:t>(</a:t>
            </a:r>
            <a:r>
              <a:rPr lang="zh-CN" altLang="en-US" sz="2000" dirty="0"/>
              <a:t>离差平方和</a:t>
            </a:r>
            <a:r>
              <a:rPr lang="en-US" altLang="zh-CN" sz="2000" dirty="0"/>
              <a:t>):</a:t>
            </a:r>
            <a:r>
              <a:rPr lang="zh-CN" altLang="en-US" sz="2000" dirty="0"/>
              <a:t>两个类合并后增加的类内离差平方和最小</a:t>
            </a:r>
            <a:endParaRPr lang="zh-CN" altLang="en-US" kern="0" dirty="0"/>
          </a:p>
        </p:txBody>
      </p:sp>
      <p:sp>
        <p:nvSpPr>
          <p:cNvPr id="10" name="矩形 9"/>
          <p:cNvSpPr/>
          <p:nvPr/>
        </p:nvSpPr>
        <p:spPr>
          <a:xfrm>
            <a:off x="2207568" y="2046785"/>
            <a:ext cx="3582016" cy="646331"/>
          </a:xfrm>
          <a:prstGeom prst="rect">
            <a:avLst/>
          </a:prstGeom>
        </p:spPr>
        <p:txBody>
          <a:bodyPr wrap="square">
            <a:spAutoFit/>
          </a:bodyPr>
          <a:lstStyle/>
          <a:p>
            <a:pPr marL="285750" indent="-285750">
              <a:buFont typeface="Wingdings" panose="05000000000000000000" pitchFamily="2" charset="2"/>
              <a:buChar char="ü"/>
            </a:pPr>
            <a:r>
              <a:rPr lang="zh-CN" altLang="en-US" dirty="0">
                <a:solidFill>
                  <a:srgbClr val="367376"/>
                </a:solidFill>
              </a:rPr>
              <a:t>可以处理非椭圆型的样本集合</a:t>
            </a:r>
            <a:endParaRPr lang="en-US" altLang="zh-CN" dirty="0">
              <a:solidFill>
                <a:srgbClr val="367376"/>
              </a:solidFill>
            </a:endParaRPr>
          </a:p>
          <a:p>
            <a:pPr marL="285750" indent="-285750">
              <a:buFont typeface="Wingdings" panose="05000000000000000000" pitchFamily="2" charset="2"/>
              <a:buChar char="ü"/>
            </a:pPr>
            <a:r>
              <a:rPr lang="zh-CN" altLang="en-US" dirty="0">
                <a:solidFill>
                  <a:srgbClr val="367376"/>
                </a:solidFill>
              </a:rPr>
              <a:t>容易受噪声和奇异值的影响</a:t>
            </a:r>
          </a:p>
        </p:txBody>
      </p:sp>
      <p:sp>
        <p:nvSpPr>
          <p:cNvPr id="11" name="矩形 10"/>
          <p:cNvSpPr/>
          <p:nvPr/>
        </p:nvSpPr>
        <p:spPr>
          <a:xfrm>
            <a:off x="6384032" y="2046784"/>
            <a:ext cx="3704860" cy="923330"/>
          </a:xfrm>
          <a:prstGeom prst="rect">
            <a:avLst/>
          </a:prstGeom>
        </p:spPr>
        <p:txBody>
          <a:bodyPr wrap="none">
            <a:spAutoFit/>
          </a:bodyPr>
          <a:lstStyle/>
          <a:p>
            <a:pPr marL="285750" indent="-285750">
              <a:buFont typeface="Wingdings" panose="05000000000000000000" pitchFamily="2" charset="2"/>
              <a:buChar char="ü"/>
            </a:pPr>
            <a:r>
              <a:rPr lang="zh-CN" altLang="en-US" dirty="0">
                <a:solidFill>
                  <a:srgbClr val="367376"/>
                </a:solidFill>
              </a:rPr>
              <a:t>介于</a:t>
            </a:r>
            <a:r>
              <a:rPr lang="en-US" altLang="zh-CN" dirty="0">
                <a:solidFill>
                  <a:srgbClr val="367376"/>
                </a:solidFill>
              </a:rPr>
              <a:t>Min</a:t>
            </a:r>
            <a:r>
              <a:rPr lang="zh-CN" altLang="en-US" dirty="0">
                <a:solidFill>
                  <a:srgbClr val="367376"/>
                </a:solidFill>
              </a:rPr>
              <a:t>和</a:t>
            </a:r>
            <a:r>
              <a:rPr lang="en-US" altLang="zh-CN" dirty="0">
                <a:solidFill>
                  <a:srgbClr val="367376"/>
                </a:solidFill>
              </a:rPr>
              <a:t>Max</a:t>
            </a:r>
            <a:r>
              <a:rPr lang="zh-CN" altLang="en-US" dirty="0">
                <a:solidFill>
                  <a:srgbClr val="367376"/>
                </a:solidFill>
              </a:rPr>
              <a:t>之间的方法</a:t>
            </a:r>
            <a:endParaRPr lang="en-US" altLang="zh-CN" dirty="0">
              <a:solidFill>
                <a:srgbClr val="367376"/>
              </a:solidFill>
            </a:endParaRPr>
          </a:p>
          <a:p>
            <a:pPr marL="285750" indent="-285750">
              <a:buFont typeface="Wingdings" panose="05000000000000000000" pitchFamily="2" charset="2"/>
              <a:buChar char="ü"/>
            </a:pPr>
            <a:r>
              <a:rPr lang="zh-CN" altLang="en-US" dirty="0">
                <a:solidFill>
                  <a:srgbClr val="367376"/>
                </a:solidFill>
              </a:rPr>
              <a:t>不容易受噪声和奇异值的影响</a:t>
            </a:r>
            <a:endParaRPr lang="en-US" altLang="zh-CN" dirty="0">
              <a:solidFill>
                <a:srgbClr val="367376"/>
              </a:solidFill>
            </a:endParaRPr>
          </a:p>
          <a:p>
            <a:pPr marL="285750" indent="-285750">
              <a:buFont typeface="Wingdings" panose="05000000000000000000" pitchFamily="2" charset="2"/>
              <a:buChar char="ü"/>
            </a:pPr>
            <a:r>
              <a:rPr lang="zh-CN" altLang="en-US" dirty="0">
                <a:solidFill>
                  <a:srgbClr val="367376"/>
                </a:solidFill>
              </a:rPr>
              <a:t>对球状簇的样本分割容易有偏差</a:t>
            </a:r>
          </a:p>
        </p:txBody>
      </p:sp>
      <p:pic>
        <p:nvPicPr>
          <p:cNvPr id="13" name="图片 12"/>
          <p:cNvPicPr>
            <a:picLocks noChangeAspect="1"/>
          </p:cNvPicPr>
          <p:nvPr/>
        </p:nvPicPr>
        <p:blipFill>
          <a:blip r:embed="rId2"/>
          <a:stretch>
            <a:fillRect/>
          </a:stretch>
        </p:blipFill>
        <p:spPr>
          <a:xfrm>
            <a:off x="7286104" y="3028315"/>
            <a:ext cx="2543696" cy="1582817"/>
          </a:xfrm>
          <a:prstGeom prst="rect">
            <a:avLst/>
          </a:prstGeom>
        </p:spPr>
      </p:pic>
      <p:pic>
        <p:nvPicPr>
          <p:cNvPr id="12" name="图片 11"/>
          <p:cNvPicPr>
            <a:picLocks noChangeAspect="1"/>
          </p:cNvPicPr>
          <p:nvPr/>
        </p:nvPicPr>
        <p:blipFill>
          <a:blip r:embed="rId3"/>
          <a:stretch>
            <a:fillRect/>
          </a:stretch>
        </p:blipFill>
        <p:spPr>
          <a:xfrm>
            <a:off x="7536160" y="3015265"/>
            <a:ext cx="2109000" cy="1552571"/>
          </a:xfrm>
          <a:prstGeom prst="rect">
            <a:avLst/>
          </a:prstGeom>
        </p:spPr>
      </p:pic>
      <p:pic>
        <p:nvPicPr>
          <p:cNvPr id="14" name="图片 13"/>
          <p:cNvPicPr>
            <a:picLocks noChangeAspect="1"/>
          </p:cNvPicPr>
          <p:nvPr/>
        </p:nvPicPr>
        <p:blipFill>
          <a:blip r:embed="rId4"/>
          <a:stretch>
            <a:fillRect/>
          </a:stretch>
        </p:blipFill>
        <p:spPr>
          <a:xfrm>
            <a:off x="2541524" y="2766864"/>
            <a:ext cx="3226782" cy="1373588"/>
          </a:xfrm>
          <a:prstGeom prst="rect">
            <a:avLst/>
          </a:prstGeom>
        </p:spPr>
      </p:pic>
      <p:pic>
        <p:nvPicPr>
          <p:cNvPr id="15" name="图片 14"/>
          <p:cNvPicPr>
            <a:picLocks noChangeAspect="1"/>
          </p:cNvPicPr>
          <p:nvPr/>
        </p:nvPicPr>
        <p:blipFill>
          <a:blip r:embed="rId5"/>
          <a:stretch>
            <a:fillRect/>
          </a:stretch>
        </p:blipFill>
        <p:spPr>
          <a:xfrm>
            <a:off x="2582086" y="2654716"/>
            <a:ext cx="3124530" cy="1616274"/>
          </a:xfrm>
          <a:prstGeom prst="rect">
            <a:avLst/>
          </a:prstGeom>
        </p:spPr>
      </p:pic>
      <p:sp>
        <p:nvSpPr>
          <p:cNvPr id="16" name="矩形 15"/>
          <p:cNvSpPr/>
          <p:nvPr/>
        </p:nvSpPr>
        <p:spPr>
          <a:xfrm>
            <a:off x="2217083" y="5027652"/>
            <a:ext cx="4572000" cy="923330"/>
          </a:xfrm>
          <a:prstGeom prst="rect">
            <a:avLst/>
          </a:prstGeom>
        </p:spPr>
        <p:txBody>
          <a:bodyPr>
            <a:spAutoFit/>
          </a:bodyPr>
          <a:lstStyle/>
          <a:p>
            <a:pPr marL="285750" indent="-285750">
              <a:buFont typeface="Wingdings" panose="05000000000000000000" pitchFamily="2" charset="2"/>
              <a:buChar char="ü"/>
            </a:pPr>
            <a:r>
              <a:rPr lang="zh-CN" altLang="en-US" dirty="0">
                <a:solidFill>
                  <a:srgbClr val="367376"/>
                </a:solidFill>
              </a:rPr>
              <a:t>不容易受噪声和奇异值的影响</a:t>
            </a:r>
            <a:endParaRPr lang="en-US" altLang="zh-CN" dirty="0">
              <a:solidFill>
                <a:srgbClr val="367376"/>
              </a:solidFill>
            </a:endParaRPr>
          </a:p>
          <a:p>
            <a:pPr marL="285750" indent="-285750">
              <a:buFont typeface="Wingdings" panose="05000000000000000000" pitchFamily="2" charset="2"/>
              <a:buChar char="ü"/>
            </a:pPr>
            <a:r>
              <a:rPr lang="zh-CN" altLang="en-US" dirty="0">
                <a:solidFill>
                  <a:srgbClr val="367376"/>
                </a:solidFill>
              </a:rPr>
              <a:t>倾向对具有大量样本的簇进行分割</a:t>
            </a:r>
            <a:endParaRPr lang="en-US" altLang="zh-CN" dirty="0">
              <a:solidFill>
                <a:srgbClr val="367376"/>
              </a:solidFill>
            </a:endParaRPr>
          </a:p>
          <a:p>
            <a:pPr marL="285750" indent="-285750">
              <a:buFont typeface="Wingdings" panose="05000000000000000000" pitchFamily="2" charset="2"/>
              <a:buChar char="ü"/>
            </a:pPr>
            <a:r>
              <a:rPr lang="zh-CN" altLang="en-US" dirty="0">
                <a:solidFill>
                  <a:srgbClr val="367376"/>
                </a:solidFill>
              </a:rPr>
              <a:t>对球状簇的样本分割容易有偏差</a:t>
            </a:r>
          </a:p>
        </p:txBody>
      </p:sp>
      <p:sp>
        <p:nvSpPr>
          <p:cNvPr id="17" name="矩形 16"/>
          <p:cNvSpPr/>
          <p:nvPr/>
        </p:nvSpPr>
        <p:spPr>
          <a:xfrm>
            <a:off x="6456040" y="5314812"/>
            <a:ext cx="4572000" cy="646331"/>
          </a:xfrm>
          <a:prstGeom prst="rect">
            <a:avLst/>
          </a:prstGeom>
        </p:spPr>
        <p:txBody>
          <a:bodyPr>
            <a:spAutoFit/>
          </a:bodyPr>
          <a:lstStyle/>
          <a:p>
            <a:pPr marL="285750" indent="-285750">
              <a:buFont typeface="Wingdings" panose="05000000000000000000" pitchFamily="2" charset="2"/>
              <a:buChar char="ü"/>
            </a:pPr>
            <a:r>
              <a:rPr lang="zh-CN" altLang="en-US" dirty="0">
                <a:solidFill>
                  <a:srgbClr val="367376"/>
                </a:solidFill>
              </a:rPr>
              <a:t>不容易受噪声和奇异值的影响</a:t>
            </a:r>
            <a:endParaRPr lang="en-US" altLang="zh-CN" dirty="0">
              <a:solidFill>
                <a:srgbClr val="367376"/>
              </a:solidFill>
            </a:endParaRPr>
          </a:p>
          <a:p>
            <a:pPr marL="285750" indent="-285750">
              <a:buFont typeface="Wingdings" panose="05000000000000000000" pitchFamily="2" charset="2"/>
              <a:buChar char="ü"/>
            </a:pPr>
            <a:r>
              <a:rPr lang="zh-CN" altLang="en-US" dirty="0">
                <a:solidFill>
                  <a:srgbClr val="367376"/>
                </a:solidFill>
              </a:rPr>
              <a:t>对球状簇的样本分割容易有偏差</a:t>
            </a:r>
          </a:p>
        </p:txBody>
      </p:sp>
    </p:spTree>
    <p:extLst>
      <p:ext uri="{BB962C8B-B14F-4D97-AF65-F5344CB8AC3E}">
        <p14:creationId xmlns:p14="http://schemas.microsoft.com/office/powerpoint/2010/main" val="22607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Content Placeholder 2"/>
          <p:cNvSpPr>
            <a:spLocks noGrp="1"/>
          </p:cNvSpPr>
          <p:nvPr>
            <p:ph sz="quarter" idx="1"/>
          </p:nvPr>
        </p:nvSpPr>
        <p:spPr>
          <a:xfrm>
            <a:off x="516563" y="1124744"/>
            <a:ext cx="8003232" cy="4873625"/>
          </a:xfrm>
        </p:spPr>
        <p:txBody>
          <a:bodyPr/>
          <a:lstStyle/>
          <a:p>
            <a:pPr eaLnBrk="1" hangingPunct="1"/>
            <a:r>
              <a:rPr lang="zh-CN" altLang="en-US" dirty="0">
                <a:latin typeface="Times New Roman" panose="02020603050405020304" pitchFamily="18" charset="0"/>
                <a:cs typeface="Times New Roman" panose="02020603050405020304" pitchFamily="18" charset="0"/>
              </a:rPr>
              <a:t>常用于系统发生树的构造：</a:t>
            </a:r>
            <a:endParaRPr lang="en-US" altLang="zh-C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5FE1EE7-D081-478F-95B1-A868F26D932A}" type="slidenum">
              <a:rPr lang="zh-CN" altLang="en-US">
                <a:latin typeface="Century Schoolbook" panose="02040604050505020304" pitchFamily="18" charset="0"/>
              </a:rPr>
              <a:pPr eaLnBrk="1" hangingPunct="1"/>
              <a:t>27</a:t>
            </a:fld>
            <a:endParaRPr lang="zh-CN" altLang="en-US" dirty="0">
              <a:latin typeface="Century Schoolbook" panose="02040604050505020304" pitchFamily="18" charset="0"/>
            </a:endParaRPr>
          </a:p>
        </p:txBody>
      </p:sp>
      <p:sp>
        <p:nvSpPr>
          <p:cNvPr id="7" name="标题 1"/>
          <p:cNvSpPr>
            <a:spLocks noGrp="1"/>
          </p:cNvSpPr>
          <p:nvPr>
            <p:ph type="title"/>
          </p:nvPr>
        </p:nvSpPr>
        <p:spPr>
          <a:xfrm>
            <a:off x="551384" y="165138"/>
            <a:ext cx="6172200" cy="563563"/>
          </a:xfrm>
        </p:spPr>
        <p:txBody>
          <a:bodyPr/>
          <a:lstStyle/>
          <a:p>
            <a:r>
              <a:rPr lang="en-US" altLang="zh-CN" dirty="0"/>
              <a:t>18.4 </a:t>
            </a:r>
            <a:r>
              <a:rPr lang="zh-CN" altLang="zh-CN" dirty="0">
                <a:latin typeface="宋体" pitchFamily="2" charset="-122"/>
                <a:ea typeface="宋体" pitchFamily="2" charset="-122"/>
              </a:rPr>
              <a:t>层次聚类算法</a:t>
            </a:r>
            <a:endParaRPr lang="zh-CN" altLang="en-US" dirty="0"/>
          </a:p>
        </p:txBody>
      </p:sp>
      <p:sp>
        <p:nvSpPr>
          <p:cNvPr id="5" name="矩形 4"/>
          <p:cNvSpPr/>
          <p:nvPr/>
        </p:nvSpPr>
        <p:spPr>
          <a:xfrm>
            <a:off x="623392" y="1700808"/>
            <a:ext cx="4032448" cy="2031325"/>
          </a:xfrm>
          <a:prstGeom prst="rect">
            <a:avLst/>
          </a:prstGeom>
        </p:spPr>
        <p:txBody>
          <a:bodyPr wrap="square">
            <a:spAutoFit/>
          </a:bodyPr>
          <a:lstStyle/>
          <a:p>
            <a:pPr algn="just"/>
            <a:r>
              <a:rPr lang="zh-CN" altLang="en-US" dirty="0">
                <a:solidFill>
                  <a:srgbClr val="333333"/>
                </a:solidFill>
                <a:latin typeface="arial" panose="020B0604020202020204" pitchFamily="34" charset="0"/>
              </a:rPr>
              <a:t>系统发生树又称为演化树，是表明被认为具有共同祖先的各物种间演化关系的树。是一种亲缘分支分类方法。</a:t>
            </a:r>
            <a:endParaRPr lang="en-US" altLang="zh-CN" dirty="0">
              <a:solidFill>
                <a:srgbClr val="333333"/>
              </a:solidFill>
              <a:latin typeface="arial" panose="020B0604020202020204" pitchFamily="34" charset="0"/>
            </a:endParaRPr>
          </a:p>
          <a:p>
            <a:pPr algn="just"/>
            <a:endParaRPr lang="en-US" altLang="zh-CN" dirty="0">
              <a:solidFill>
                <a:srgbClr val="333333"/>
              </a:solidFill>
              <a:latin typeface="arial" panose="020B0604020202020204" pitchFamily="34" charset="0"/>
            </a:endParaRPr>
          </a:p>
          <a:p>
            <a:pPr algn="just"/>
            <a:r>
              <a:rPr lang="zh-CN" altLang="en-US" dirty="0">
                <a:solidFill>
                  <a:srgbClr val="333333"/>
                </a:solidFill>
                <a:latin typeface="arial" panose="020B0604020202020204" pitchFamily="34" charset="0"/>
              </a:rPr>
              <a:t>在树中，每个节点代表其各分支的最近共同祖先，而节点间的线段长度对应演化距离（如估计的演化时间）。</a:t>
            </a:r>
            <a:endParaRPr lang="zh-CN" alt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896" y="833192"/>
            <a:ext cx="6085184" cy="492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5"/>
          <p:cNvSpPr txBox="1">
            <a:spLocks noChangeArrowheads="1"/>
          </p:cNvSpPr>
          <p:nvPr/>
        </p:nvSpPr>
        <p:spPr bwMode="auto">
          <a:xfrm>
            <a:off x="5951984" y="5883125"/>
            <a:ext cx="54113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t>棕熊     北极熊    黑熊    眼镜熊  大熊猫 </a:t>
            </a:r>
            <a:r>
              <a:rPr lang="zh-CN" altLang="en-US" sz="1600" b="1" dirty="0">
                <a:solidFill>
                  <a:srgbClr val="FF0000"/>
                </a:solidFill>
              </a:rPr>
              <a:t>   浣熊   小熊猫</a:t>
            </a:r>
          </a:p>
        </p:txBody>
      </p:sp>
    </p:spTree>
    <p:extLst>
      <p:ext uri="{BB962C8B-B14F-4D97-AF65-F5344CB8AC3E}">
        <p14:creationId xmlns:p14="http://schemas.microsoft.com/office/powerpoint/2010/main" val="900705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976" y="1762918"/>
            <a:ext cx="5616575"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Content Placeholder 2"/>
          <p:cNvSpPr>
            <a:spLocks noGrp="1"/>
          </p:cNvSpPr>
          <p:nvPr>
            <p:ph sz="quarter" idx="1"/>
          </p:nvPr>
        </p:nvSpPr>
        <p:spPr>
          <a:xfrm>
            <a:off x="1991544" y="1196753"/>
            <a:ext cx="4834880" cy="4873625"/>
          </a:xfrm>
        </p:spPr>
        <p:txBody>
          <a:bodyPr/>
          <a:lstStyle/>
          <a:p>
            <a:pPr eaLnBrk="1" hangingPunct="1"/>
            <a:r>
              <a:rPr lang="zh-CN" altLang="en-US" dirty="0">
                <a:latin typeface="Times New Roman" panose="02020603050405020304" pitchFamily="18" charset="0"/>
                <a:cs typeface="Times New Roman" panose="02020603050405020304" pitchFamily="18" charset="0"/>
              </a:rPr>
              <a:t>聚类与系统发生树</a:t>
            </a:r>
            <a:endParaRPr lang="en-US" altLang="zh-C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5CE1C05-5166-460D-8589-707A6392AE03}" type="slidenum">
              <a:rPr lang="zh-CN" altLang="en-US">
                <a:solidFill>
                  <a:srgbClr val="FFFFFF"/>
                </a:solidFill>
                <a:latin typeface="Century Schoolbook" panose="02040604050505020304" pitchFamily="18" charset="0"/>
              </a:rPr>
              <a:pPr eaLnBrk="1" hangingPunct="1"/>
              <a:t>28</a:t>
            </a:fld>
            <a:endParaRPr lang="zh-CN" altLang="en-US">
              <a:solidFill>
                <a:srgbClr val="FFFFFF"/>
              </a:solidFill>
              <a:latin typeface="Century Schoolbook" panose="02040604050505020304" pitchFamily="18" charset="0"/>
            </a:endParaRPr>
          </a:p>
        </p:txBody>
      </p:sp>
      <p:sp>
        <p:nvSpPr>
          <p:cNvPr id="40966" name="TextBox 5"/>
          <p:cNvSpPr txBox="1">
            <a:spLocks noChangeArrowheads="1"/>
          </p:cNvSpPr>
          <p:nvPr/>
        </p:nvSpPr>
        <p:spPr bwMode="auto">
          <a:xfrm>
            <a:off x="4583114" y="6165850"/>
            <a:ext cx="48974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t>棕熊    北极熊   黑熊    眼镜熊 大熊猫 </a:t>
            </a:r>
            <a:r>
              <a:rPr lang="zh-CN" altLang="en-US" sz="1600" b="1">
                <a:solidFill>
                  <a:srgbClr val="FF0000"/>
                </a:solidFill>
              </a:rPr>
              <a:t>  浣熊  小熊猫</a:t>
            </a:r>
          </a:p>
        </p:txBody>
      </p:sp>
      <p:sp>
        <p:nvSpPr>
          <p:cNvPr id="8" name="标题 1"/>
          <p:cNvSpPr>
            <a:spLocks noGrp="1"/>
          </p:cNvSpPr>
          <p:nvPr>
            <p:ph type="title"/>
          </p:nvPr>
        </p:nvSpPr>
        <p:spPr>
          <a:xfrm>
            <a:off x="1828800" y="152401"/>
            <a:ext cx="6172200" cy="563563"/>
          </a:xfrm>
        </p:spPr>
        <p:txBody>
          <a:bodyPr/>
          <a:lstStyle/>
          <a:p>
            <a:r>
              <a:rPr lang="en-US" altLang="zh-CN" dirty="0"/>
              <a:t>17.1 </a:t>
            </a:r>
            <a:r>
              <a:rPr lang="zh-CN" altLang="zh-CN" dirty="0">
                <a:latin typeface="宋体" pitchFamily="2" charset="-122"/>
                <a:ea typeface="宋体" pitchFamily="2" charset="-122"/>
              </a:rPr>
              <a:t>层次聚类算法</a:t>
            </a:r>
            <a:endParaRPr lang="zh-CN" altLang="en-US" dirty="0"/>
          </a:p>
        </p:txBody>
      </p:sp>
    </p:spTree>
    <p:extLst>
      <p:ext uri="{BB962C8B-B14F-4D97-AF65-F5344CB8AC3E}">
        <p14:creationId xmlns:p14="http://schemas.microsoft.com/office/powerpoint/2010/main" val="3284233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Content Placeholder 2"/>
          <p:cNvSpPr>
            <a:spLocks noGrp="1"/>
          </p:cNvSpPr>
          <p:nvPr>
            <p:ph sz="quarter" idx="1"/>
          </p:nvPr>
        </p:nvSpPr>
        <p:spPr>
          <a:xfrm>
            <a:off x="47328" y="1052736"/>
            <a:ext cx="7467600" cy="4873625"/>
          </a:xfrm>
        </p:spPr>
        <p:txBody>
          <a:bodyPr/>
          <a:lstStyle/>
          <a:p>
            <a:pPr eaLnBrk="1" hangingPunct="1"/>
            <a:endParaRPr lang="en-US" altLang="zh-C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059EE8-E640-4F7E-B45F-1667E4BE11A1}" type="slidenum">
              <a:rPr lang="zh-CN" altLang="en-US">
                <a:solidFill>
                  <a:srgbClr val="FFFFFF"/>
                </a:solidFill>
                <a:latin typeface="Century Schoolbook" panose="02040604050505020304" pitchFamily="18" charset="0"/>
              </a:rPr>
              <a:pPr eaLnBrk="1" hangingPunct="1"/>
              <a:t>29</a:t>
            </a:fld>
            <a:endParaRPr lang="zh-CN" altLang="en-US">
              <a:solidFill>
                <a:srgbClr val="FFFFFF"/>
              </a:solidFill>
              <a:latin typeface="Century Schoolbook" panose="02040604050505020304" pitchFamily="18" charset="0"/>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9578" y="165796"/>
            <a:ext cx="4581253" cy="6617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1991" name="Picture 4" descr="Human_mtDNA_rotate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70" y="717435"/>
            <a:ext cx="5904656" cy="385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1"/>
          <p:cNvSpPr>
            <a:spLocks noGrp="1"/>
          </p:cNvSpPr>
          <p:nvPr>
            <p:ph type="title"/>
          </p:nvPr>
        </p:nvSpPr>
        <p:spPr>
          <a:xfrm>
            <a:off x="407368" y="128923"/>
            <a:ext cx="6172200" cy="563563"/>
          </a:xfrm>
        </p:spPr>
        <p:txBody>
          <a:bodyPr/>
          <a:lstStyle/>
          <a:p>
            <a:r>
              <a:rPr lang="en-US" altLang="zh-CN" dirty="0"/>
              <a:t>18.4 </a:t>
            </a:r>
            <a:r>
              <a:rPr lang="zh-CN" altLang="zh-CN" dirty="0">
                <a:latin typeface="宋体" pitchFamily="2" charset="-122"/>
                <a:ea typeface="宋体" pitchFamily="2" charset="-122"/>
              </a:rPr>
              <a:t>层次聚类算法</a:t>
            </a:r>
            <a:endParaRPr lang="zh-CN" altLang="en-US" dirty="0"/>
          </a:p>
        </p:txBody>
      </p:sp>
      <p:pic>
        <p:nvPicPr>
          <p:cNvPr id="7" name="Picture 3" descr="human_migr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5593" y="4254404"/>
            <a:ext cx="5112816" cy="2603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457084" y="1184684"/>
            <a:ext cx="2031325" cy="369332"/>
          </a:xfrm>
          <a:prstGeom prst="rect">
            <a:avLst/>
          </a:prstGeom>
        </p:spPr>
        <p:txBody>
          <a:bodyPr wrap="none">
            <a:spAutoFit/>
          </a:bodyPr>
          <a:lstStyle/>
          <a:p>
            <a:pPr eaLnBrk="1" hangingPunct="1"/>
            <a:r>
              <a:rPr lang="zh-CN" altLang="en-US" dirty="0">
                <a:latin typeface="Times New Roman" panose="02020603050405020304" pitchFamily="18" charset="0"/>
                <a:cs typeface="Times New Roman" panose="02020603050405020304" pitchFamily="18" charset="0"/>
              </a:rPr>
              <a:t>聚类与系统发生树</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74045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 </a:t>
            </a:r>
            <a:r>
              <a:rPr lang="zh-CN" altLang="en-US" dirty="0"/>
              <a:t>聚类分析</a:t>
            </a:r>
          </a:p>
        </p:txBody>
      </p:sp>
      <p:sp>
        <p:nvSpPr>
          <p:cNvPr id="5" name="灯片编号占位符 4"/>
          <p:cNvSpPr>
            <a:spLocks noGrp="1"/>
          </p:cNvSpPr>
          <p:nvPr>
            <p:ph type="sldNum" sz="quarter" idx="11"/>
          </p:nvPr>
        </p:nvSpPr>
        <p:spPr/>
        <p:txBody>
          <a:bodyPr/>
          <a:lstStyle/>
          <a:p>
            <a:pPr>
              <a:defRPr/>
            </a:pPr>
            <a:fld id="{31E287EE-1289-4991-82CE-EFE584F53F4F}" type="slidenum">
              <a:rPr lang="en-US" altLang="zh-CN" smtClean="0"/>
              <a:pPr>
                <a:defRPr/>
              </a:pPr>
              <a:t>3</a:t>
            </a:fld>
            <a:endParaRPr lang="en-US" altLang="zh-CN" dirty="0"/>
          </a:p>
        </p:txBody>
      </p:sp>
      <p:sp>
        <p:nvSpPr>
          <p:cNvPr id="7" name="Title 1">
            <a:extLst>
              <a:ext uri="{FF2B5EF4-FFF2-40B4-BE49-F238E27FC236}">
                <a16:creationId xmlns:a16="http://schemas.microsoft.com/office/drawing/2014/main" id="{9351D3C6-9C56-4834-AC68-4E3C9DF2D0B4}"/>
              </a:ext>
            </a:extLst>
          </p:cNvPr>
          <p:cNvSpPr txBox="1">
            <a:spLocks/>
          </p:cNvSpPr>
          <p:nvPr/>
        </p:nvSpPr>
        <p:spPr bwMode="black">
          <a:xfrm>
            <a:off x="2104578" y="79208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200" b="1">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3200">
                <a:solidFill>
                  <a:schemeClr val="tx2"/>
                </a:solidFill>
                <a:latin typeface="Arial" charset="0"/>
              </a:defRPr>
            </a:lvl2pPr>
            <a:lvl3pPr algn="l" rtl="0" eaLnBrk="0" fontAlgn="base" hangingPunct="0">
              <a:spcBef>
                <a:spcPct val="0"/>
              </a:spcBef>
              <a:spcAft>
                <a:spcPct val="0"/>
              </a:spcAft>
              <a:defRPr sz="3200">
                <a:solidFill>
                  <a:schemeClr val="tx2"/>
                </a:solidFill>
                <a:latin typeface="Arial" charset="0"/>
              </a:defRPr>
            </a:lvl3pPr>
            <a:lvl4pPr algn="l" rtl="0" eaLnBrk="0" fontAlgn="base" hangingPunct="0">
              <a:spcBef>
                <a:spcPct val="0"/>
              </a:spcBef>
              <a:spcAft>
                <a:spcPct val="0"/>
              </a:spcAft>
              <a:defRPr sz="3200">
                <a:solidFill>
                  <a:schemeClr val="tx2"/>
                </a:solidFill>
                <a:latin typeface="Arial" charset="0"/>
              </a:defRPr>
            </a:lvl4pPr>
            <a:lvl5pPr algn="l" rtl="0" eaLnBrk="0" fontAlgn="base" hangingPunct="0">
              <a:spcBef>
                <a:spcPct val="0"/>
              </a:spcBef>
              <a:spcAft>
                <a:spcPct val="0"/>
              </a:spcAft>
              <a:defRPr sz="3200">
                <a:solidFill>
                  <a:schemeClr val="tx2"/>
                </a:solidFill>
                <a:latin typeface="Arial" charset="0"/>
              </a:defRPr>
            </a:lvl5pPr>
            <a:lvl6pPr marL="457200" algn="l" rtl="0" eaLnBrk="1" fontAlgn="base" hangingPunct="1">
              <a:spcBef>
                <a:spcPct val="0"/>
              </a:spcBef>
              <a:spcAft>
                <a:spcPct val="0"/>
              </a:spcAft>
              <a:defRPr sz="3200">
                <a:solidFill>
                  <a:schemeClr val="tx2"/>
                </a:solidFill>
                <a:latin typeface="Arial" charset="0"/>
              </a:defRPr>
            </a:lvl6pPr>
            <a:lvl7pPr marL="914400" algn="l" rtl="0" eaLnBrk="1" fontAlgn="base" hangingPunct="1">
              <a:spcBef>
                <a:spcPct val="0"/>
              </a:spcBef>
              <a:spcAft>
                <a:spcPct val="0"/>
              </a:spcAft>
              <a:defRPr sz="3200">
                <a:solidFill>
                  <a:schemeClr val="tx2"/>
                </a:solidFill>
                <a:latin typeface="Arial" charset="0"/>
              </a:defRPr>
            </a:lvl7pPr>
            <a:lvl8pPr marL="1371600" algn="l" rtl="0" eaLnBrk="1" fontAlgn="base" hangingPunct="1">
              <a:spcBef>
                <a:spcPct val="0"/>
              </a:spcBef>
              <a:spcAft>
                <a:spcPct val="0"/>
              </a:spcAft>
              <a:defRPr sz="3200">
                <a:solidFill>
                  <a:schemeClr val="tx2"/>
                </a:solidFill>
                <a:latin typeface="Arial" charset="0"/>
              </a:defRPr>
            </a:lvl8pPr>
            <a:lvl9pPr marL="1828800" algn="l" rtl="0" eaLnBrk="1" fontAlgn="base" hangingPunct="1">
              <a:spcBef>
                <a:spcPct val="0"/>
              </a:spcBef>
              <a:spcAft>
                <a:spcPct val="0"/>
              </a:spcAft>
              <a:defRPr sz="3200">
                <a:solidFill>
                  <a:schemeClr val="tx2"/>
                </a:solidFill>
                <a:latin typeface="Arial" charset="0"/>
              </a:defRPr>
            </a:lvl9pPr>
          </a:lstStyle>
          <a:p>
            <a:r>
              <a:rPr lang="zh-CN" altLang="en-US" sz="5000" kern="0" dirty="0">
                <a:latin typeface="微软雅黑" panose="020B0503020204020204" pitchFamily="34" charset="-122"/>
                <a:ea typeface="微软雅黑" panose="020B0503020204020204" pitchFamily="34" charset="-122"/>
              </a:rPr>
              <a:t>物以类聚，人以群分！</a:t>
            </a:r>
            <a:r>
              <a:rPr lang="en-US" sz="5000" kern="0" dirty="0"/>
              <a:t> </a:t>
            </a:r>
          </a:p>
        </p:txBody>
      </p:sp>
      <p:grpSp>
        <p:nvGrpSpPr>
          <p:cNvPr id="10" name="Group 6">
            <a:extLst>
              <a:ext uri="{FF2B5EF4-FFF2-40B4-BE49-F238E27FC236}">
                <a16:creationId xmlns:a16="http://schemas.microsoft.com/office/drawing/2014/main" id="{71FB3648-3894-4D82-A4BE-46D284F2C938}"/>
              </a:ext>
            </a:extLst>
          </p:cNvPr>
          <p:cNvGrpSpPr>
            <a:grpSpLocks/>
          </p:cNvGrpSpPr>
          <p:nvPr/>
        </p:nvGrpSpPr>
        <p:grpSpPr bwMode="auto">
          <a:xfrm>
            <a:off x="1704528" y="1977950"/>
            <a:ext cx="9144000" cy="2243138"/>
            <a:chOff x="36" y="642"/>
            <a:chExt cx="5760" cy="1413"/>
          </a:xfrm>
        </p:grpSpPr>
        <p:pic>
          <p:nvPicPr>
            <p:cNvPr id="11" name="Picture 7" descr="Edna Krabappel">
              <a:extLst>
                <a:ext uri="{FF2B5EF4-FFF2-40B4-BE49-F238E27FC236}">
                  <a16:creationId xmlns:a16="http://schemas.microsoft.com/office/drawing/2014/main" id="{A4022CC7-D6DA-4B05-9181-B0FBBC85E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 y="789"/>
              <a:ext cx="513" cy="11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Principal Seymour  Skinner">
              <a:extLst>
                <a:ext uri="{FF2B5EF4-FFF2-40B4-BE49-F238E27FC236}">
                  <a16:creationId xmlns:a16="http://schemas.microsoft.com/office/drawing/2014/main" id="{19732DAF-B625-4AE1-B54F-976C32D9B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 y="828"/>
              <a:ext cx="514" cy="110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9">
              <a:extLst>
                <a:ext uri="{FF2B5EF4-FFF2-40B4-BE49-F238E27FC236}">
                  <a16:creationId xmlns:a16="http://schemas.microsoft.com/office/drawing/2014/main" id="{FDDD5AE4-5F7F-4490-AE8E-710C3F79DE62}"/>
                </a:ext>
              </a:extLst>
            </p:cNvPr>
            <p:cNvSpPr>
              <a:spLocks noChangeArrowheads="1"/>
            </p:cNvSpPr>
            <p:nvPr/>
          </p:nvSpPr>
          <p:spPr bwMode="auto">
            <a:xfrm>
              <a:off x="36" y="1365"/>
              <a:ext cx="576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14" name="Picture 10" descr="Groundskeeper Willie">
              <a:extLst>
                <a:ext uri="{FF2B5EF4-FFF2-40B4-BE49-F238E27FC236}">
                  <a16:creationId xmlns:a16="http://schemas.microsoft.com/office/drawing/2014/main" id="{27085F41-9003-4D20-B235-58155FD3BB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3" y="920"/>
              <a:ext cx="569" cy="8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1">
              <a:extLst>
                <a:ext uri="{FF2B5EF4-FFF2-40B4-BE49-F238E27FC236}">
                  <a16:creationId xmlns:a16="http://schemas.microsoft.com/office/drawing/2014/main" id="{08215DF5-952D-4DAF-8D41-7F42A0E90A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9" y="865"/>
              <a:ext cx="635" cy="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2">
              <a:extLst>
                <a:ext uri="{FF2B5EF4-FFF2-40B4-BE49-F238E27FC236}">
                  <a16:creationId xmlns:a16="http://schemas.microsoft.com/office/drawing/2014/main" id="{0A921937-9A35-4736-8E78-AB455A63ED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5" y="753"/>
              <a:ext cx="580" cy="1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3">
              <a:extLst>
                <a:ext uri="{FF2B5EF4-FFF2-40B4-BE49-F238E27FC236}">
                  <a16:creationId xmlns:a16="http://schemas.microsoft.com/office/drawing/2014/main" id="{BD6A70BB-50FF-4D6B-B55D-122CDBFA5B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4" y="806"/>
              <a:ext cx="592" cy="1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4">
              <a:extLst>
                <a:ext uri="{FF2B5EF4-FFF2-40B4-BE49-F238E27FC236}">
                  <a16:creationId xmlns:a16="http://schemas.microsoft.com/office/drawing/2014/main" id="{9CF9B0B3-0668-4C65-9993-5A42F9D31B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7" y="1090"/>
              <a:ext cx="45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5">
              <a:extLst>
                <a:ext uri="{FF2B5EF4-FFF2-40B4-BE49-F238E27FC236}">
                  <a16:creationId xmlns:a16="http://schemas.microsoft.com/office/drawing/2014/main" id="{6EED6AC9-E121-4CEF-8AC4-F4F15DF525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95" y="1096"/>
              <a:ext cx="306" cy="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6" descr="C:\Documents and Settings\eamonn\Desktop\bios_family_marge.gif">
              <a:extLst>
                <a:ext uri="{FF2B5EF4-FFF2-40B4-BE49-F238E27FC236}">
                  <a16:creationId xmlns:a16="http://schemas.microsoft.com/office/drawing/2014/main" id="{2F692CDD-19F0-42AA-B8E0-5F70DE6D4F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81" y="642"/>
              <a:ext cx="459" cy="14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组合 20">
            <a:extLst>
              <a:ext uri="{FF2B5EF4-FFF2-40B4-BE49-F238E27FC236}">
                <a16:creationId xmlns:a16="http://schemas.microsoft.com/office/drawing/2014/main" id="{79C71DF9-7AA6-4FE7-9EF0-1F1E6BE77634}"/>
              </a:ext>
            </a:extLst>
          </p:cNvPr>
          <p:cNvGrpSpPr/>
          <p:nvPr/>
        </p:nvGrpSpPr>
        <p:grpSpPr>
          <a:xfrm>
            <a:off x="2791966" y="4214686"/>
            <a:ext cx="1714500" cy="2606929"/>
            <a:chOff x="1144588" y="3966614"/>
            <a:chExt cx="1714500" cy="2606929"/>
          </a:xfrm>
        </p:grpSpPr>
        <p:sp>
          <p:nvSpPr>
            <p:cNvPr id="22" name="Rectangle 25">
              <a:extLst>
                <a:ext uri="{FF2B5EF4-FFF2-40B4-BE49-F238E27FC236}">
                  <a16:creationId xmlns:a16="http://schemas.microsoft.com/office/drawing/2014/main" id="{3D9AA34D-1273-42D5-A82B-A8F5C6464050}"/>
                </a:ext>
              </a:extLst>
            </p:cNvPr>
            <p:cNvSpPr>
              <a:spLocks noChangeArrowheads="1"/>
            </p:cNvSpPr>
            <p:nvPr/>
          </p:nvSpPr>
          <p:spPr bwMode="auto">
            <a:xfrm>
              <a:off x="1144588" y="3966614"/>
              <a:ext cx="1714500" cy="2133600"/>
            </a:xfrm>
            <a:prstGeom prst="rect">
              <a:avLst/>
            </a:prstGeom>
            <a:solidFill>
              <a:srgbClr val="FFFFFF"/>
            </a:solidFill>
            <a:ln w="34925">
              <a:solidFill>
                <a:srgbClr val="FF0000"/>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3" name="Picture 37" descr="Edna Krabappel">
              <a:extLst>
                <a:ext uri="{FF2B5EF4-FFF2-40B4-BE49-F238E27FC236}">
                  <a16:creationId xmlns:a16="http://schemas.microsoft.com/office/drawing/2014/main" id="{5969FDDC-DAF2-467D-8846-66F72D353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538" y="4087264"/>
              <a:ext cx="481013" cy="1041400"/>
            </a:xfrm>
            <a:prstGeom prst="rect">
              <a:avLst/>
            </a:prstGeom>
            <a:solidFill>
              <a:srgbClr val="FFFFFF"/>
            </a:solidFill>
          </p:spPr>
        </p:pic>
        <p:pic>
          <p:nvPicPr>
            <p:cNvPr id="24" name="Picture 44">
              <a:extLst>
                <a:ext uri="{FF2B5EF4-FFF2-40B4-BE49-F238E27FC236}">
                  <a16:creationId xmlns:a16="http://schemas.microsoft.com/office/drawing/2014/main" id="{88856421-68E4-4C65-AF61-AD9930A0925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49426" y="5300114"/>
              <a:ext cx="287338" cy="6524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5" descr="C:\Documents and Settings\eamonn\Desktop\bios_family_marge.gif">
              <a:extLst>
                <a:ext uri="{FF2B5EF4-FFF2-40B4-BE49-F238E27FC236}">
                  <a16:creationId xmlns:a16="http://schemas.microsoft.com/office/drawing/2014/main" id="{76945FFA-2711-4F60-8A4D-6E8A355A0D4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38251" y="4034877"/>
              <a:ext cx="431800" cy="1327150"/>
            </a:xfrm>
            <a:prstGeom prst="rect">
              <a:avLst/>
            </a:prstGeom>
            <a:solidFill>
              <a:srgbClr val="FFFFFF"/>
            </a:solidFill>
          </p:spPr>
        </p:pic>
        <p:sp>
          <p:nvSpPr>
            <p:cNvPr id="26" name="矩形 25">
              <a:extLst>
                <a:ext uri="{FF2B5EF4-FFF2-40B4-BE49-F238E27FC236}">
                  <a16:creationId xmlns:a16="http://schemas.microsoft.com/office/drawing/2014/main" id="{ECBE2DB7-0243-4D5A-ADB5-9B9D43125968}"/>
                </a:ext>
              </a:extLst>
            </p:cNvPr>
            <p:cNvSpPr/>
            <p:nvPr/>
          </p:nvSpPr>
          <p:spPr>
            <a:xfrm>
              <a:off x="1546809" y="6111878"/>
              <a:ext cx="891591"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女 性</a:t>
              </a:r>
              <a:endParaRPr lang="zh-CN" altLang="en-US" sz="2400" b="1" dirty="0"/>
            </a:p>
          </p:txBody>
        </p:sp>
      </p:grpSp>
      <p:grpSp>
        <p:nvGrpSpPr>
          <p:cNvPr id="27" name="组合 26">
            <a:extLst>
              <a:ext uri="{FF2B5EF4-FFF2-40B4-BE49-F238E27FC236}">
                <a16:creationId xmlns:a16="http://schemas.microsoft.com/office/drawing/2014/main" id="{AA011AD9-A5E1-40B2-9CD5-447CD674C484}"/>
              </a:ext>
            </a:extLst>
          </p:cNvPr>
          <p:cNvGrpSpPr/>
          <p:nvPr/>
        </p:nvGrpSpPr>
        <p:grpSpPr>
          <a:xfrm>
            <a:off x="7937054" y="4213214"/>
            <a:ext cx="1714500" cy="2635052"/>
            <a:chOff x="6289676" y="3965142"/>
            <a:chExt cx="1714500" cy="2635052"/>
          </a:xfrm>
        </p:grpSpPr>
        <p:sp>
          <p:nvSpPr>
            <p:cNvPr id="28" name="Rectangle 26">
              <a:extLst>
                <a:ext uri="{FF2B5EF4-FFF2-40B4-BE49-F238E27FC236}">
                  <a16:creationId xmlns:a16="http://schemas.microsoft.com/office/drawing/2014/main" id="{664F2C1D-8074-4150-B56F-80CB4D9A52FB}"/>
                </a:ext>
              </a:extLst>
            </p:cNvPr>
            <p:cNvSpPr>
              <a:spLocks noChangeArrowheads="1"/>
            </p:cNvSpPr>
            <p:nvPr/>
          </p:nvSpPr>
          <p:spPr bwMode="auto">
            <a:xfrm>
              <a:off x="6289676" y="3965142"/>
              <a:ext cx="1714500" cy="2133600"/>
            </a:xfrm>
            <a:prstGeom prst="rect">
              <a:avLst/>
            </a:prstGeom>
            <a:solidFill>
              <a:srgbClr val="FFFFFF"/>
            </a:solidFill>
            <a:ln w="34925">
              <a:solidFill>
                <a:srgbClr val="FF0000"/>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9" name="Picture 38" descr="Principal Seymour  Skinner">
              <a:extLst>
                <a:ext uri="{FF2B5EF4-FFF2-40B4-BE49-F238E27FC236}">
                  <a16:creationId xmlns:a16="http://schemas.microsoft.com/office/drawing/2014/main" id="{DA48D022-3ABA-481E-A417-A586BF4E2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0776" y="5036705"/>
              <a:ext cx="482600" cy="1036637"/>
            </a:xfrm>
            <a:prstGeom prst="rect">
              <a:avLst/>
            </a:prstGeom>
            <a:solidFill>
              <a:srgbClr val="FFFFFF"/>
            </a:solidFill>
          </p:spPr>
        </p:pic>
        <p:pic>
          <p:nvPicPr>
            <p:cNvPr id="30" name="Picture 39" descr="Groundskeeper Willie">
              <a:extLst>
                <a:ext uri="{FF2B5EF4-FFF2-40B4-BE49-F238E27FC236}">
                  <a16:creationId xmlns:a16="http://schemas.microsoft.com/office/drawing/2014/main" id="{41666B58-1BB3-4D3F-9529-DB266EFD9B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2926" y="5170055"/>
              <a:ext cx="533400" cy="815975"/>
            </a:xfrm>
            <a:prstGeom prst="rect">
              <a:avLst/>
            </a:prstGeom>
            <a:solidFill>
              <a:srgbClr val="FFFFFF"/>
            </a:solidFill>
          </p:spPr>
        </p:pic>
        <p:pic>
          <p:nvPicPr>
            <p:cNvPr id="31" name="Picture 40">
              <a:extLst>
                <a:ext uri="{FF2B5EF4-FFF2-40B4-BE49-F238E27FC236}">
                  <a16:creationId xmlns:a16="http://schemas.microsoft.com/office/drawing/2014/main" id="{4A7E786A-C6C6-41B9-8465-2467AEF1DC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0051" y="3995305"/>
              <a:ext cx="595313" cy="8858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1">
              <a:extLst>
                <a:ext uri="{FF2B5EF4-FFF2-40B4-BE49-F238E27FC236}">
                  <a16:creationId xmlns:a16="http://schemas.microsoft.com/office/drawing/2014/main" id="{D9CC0EF7-A1D7-4E1F-9AE9-7D5AB523EE0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04101" y="4014355"/>
              <a:ext cx="544513" cy="98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42">
              <a:extLst>
                <a:ext uri="{FF2B5EF4-FFF2-40B4-BE49-F238E27FC236}">
                  <a16:creationId xmlns:a16="http://schemas.microsoft.com/office/drawing/2014/main" id="{D1F9E038-781E-409C-9BEB-559390A7C0C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15076" y="5111317"/>
              <a:ext cx="557213" cy="9620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43">
              <a:extLst>
                <a:ext uri="{FF2B5EF4-FFF2-40B4-BE49-F238E27FC236}">
                  <a16:creationId xmlns:a16="http://schemas.microsoft.com/office/drawing/2014/main" id="{66BC82EE-CA59-446E-9B73-957A66F1C8E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394451" y="4282642"/>
              <a:ext cx="427038" cy="7032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矩形 34">
              <a:extLst>
                <a:ext uri="{FF2B5EF4-FFF2-40B4-BE49-F238E27FC236}">
                  <a16:creationId xmlns:a16="http://schemas.microsoft.com/office/drawing/2014/main" id="{8A13E956-29A0-4ACC-A894-223CCDC82198}"/>
                </a:ext>
              </a:extLst>
            </p:cNvPr>
            <p:cNvSpPr/>
            <p:nvPr/>
          </p:nvSpPr>
          <p:spPr>
            <a:xfrm>
              <a:off x="6728409" y="6138529"/>
              <a:ext cx="891591"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男 性</a:t>
              </a:r>
              <a:endParaRPr lang="zh-CN" altLang="en-US" sz="2400" b="1" dirty="0"/>
            </a:p>
          </p:txBody>
        </p:sp>
      </p:grpSp>
      <p:grpSp>
        <p:nvGrpSpPr>
          <p:cNvPr id="36" name="组合 35">
            <a:extLst>
              <a:ext uri="{FF2B5EF4-FFF2-40B4-BE49-F238E27FC236}">
                <a16:creationId xmlns:a16="http://schemas.microsoft.com/office/drawing/2014/main" id="{A255FEA7-E546-4EF7-96B5-142A618859E2}"/>
              </a:ext>
            </a:extLst>
          </p:cNvPr>
          <p:cNvGrpSpPr/>
          <p:nvPr/>
        </p:nvGrpSpPr>
        <p:grpSpPr>
          <a:xfrm>
            <a:off x="5019228" y="5048672"/>
            <a:ext cx="2495550" cy="609600"/>
            <a:chOff x="3371850" y="4800600"/>
            <a:chExt cx="2495550" cy="609600"/>
          </a:xfrm>
        </p:grpSpPr>
        <p:cxnSp>
          <p:nvCxnSpPr>
            <p:cNvPr id="37" name="直接箭头连接符 36">
              <a:extLst>
                <a:ext uri="{FF2B5EF4-FFF2-40B4-BE49-F238E27FC236}">
                  <a16:creationId xmlns:a16="http://schemas.microsoft.com/office/drawing/2014/main" id="{BCA02921-94A9-4EB9-88A8-21509D9B1856}"/>
                </a:ext>
              </a:extLst>
            </p:cNvPr>
            <p:cNvCxnSpPr/>
            <p:nvPr/>
          </p:nvCxnSpPr>
          <p:spPr>
            <a:xfrm>
              <a:off x="3371850" y="5410200"/>
              <a:ext cx="2495550" cy="0"/>
            </a:xfrm>
            <a:prstGeom prst="straightConnector1">
              <a:avLst/>
            </a:prstGeom>
            <a:ln w="6032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43B39EA6-53CF-4C98-8DB8-6DCD8C8BED44}"/>
                </a:ext>
              </a:extLst>
            </p:cNvPr>
            <p:cNvSpPr/>
            <p:nvPr/>
          </p:nvSpPr>
          <p:spPr>
            <a:xfrm>
              <a:off x="3810000" y="4800600"/>
              <a:ext cx="1620957"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性别差异</a:t>
              </a:r>
              <a:endParaRPr lang="zh-CN" altLang="en-US" sz="2800" b="1" dirty="0"/>
            </a:p>
          </p:txBody>
        </p:sp>
      </p:grpSp>
    </p:spTree>
    <p:extLst>
      <p:ext uri="{BB962C8B-B14F-4D97-AF65-F5344CB8AC3E}">
        <p14:creationId xmlns:p14="http://schemas.microsoft.com/office/powerpoint/2010/main" val="276617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18.4 </a:t>
            </a:r>
            <a:r>
              <a:rPr lang="zh-CN" altLang="zh-CN" dirty="0">
                <a:latin typeface="宋体" pitchFamily="2" charset="-122"/>
                <a:ea typeface="宋体" pitchFamily="2" charset="-122"/>
              </a:rPr>
              <a:t>层次聚类算法</a:t>
            </a:r>
            <a:r>
              <a:rPr lang="en-US" altLang="zh-CN" dirty="0">
                <a:latin typeface="宋体" pitchFamily="2" charset="-122"/>
                <a:ea typeface="宋体" pitchFamily="2" charset="-122"/>
              </a:rPr>
              <a:t>-</a:t>
            </a:r>
            <a:r>
              <a:rPr lang="zh-CN" altLang="en-US" dirty="0"/>
              <a:t>实例讲解：</a:t>
            </a:r>
          </a:p>
        </p:txBody>
      </p:sp>
      <p:sp>
        <p:nvSpPr>
          <p:cNvPr id="3" name="内容占位符 2"/>
          <p:cNvSpPr>
            <a:spLocks noGrp="1"/>
          </p:cNvSpPr>
          <p:nvPr>
            <p:ph idx="1"/>
          </p:nvPr>
        </p:nvSpPr>
        <p:spPr>
          <a:xfrm>
            <a:off x="406400" y="983641"/>
            <a:ext cx="11277600" cy="5334000"/>
          </a:xfrm>
        </p:spPr>
        <p:txBody>
          <a:bodyPr/>
          <a:lstStyle/>
          <a:p>
            <a:pPr marL="0" indent="0">
              <a:buNone/>
            </a:pPr>
            <a:r>
              <a:rPr lang="en-US" altLang="zh-CN" sz="2000" dirty="0"/>
              <a:t>1.</a:t>
            </a:r>
            <a:r>
              <a:rPr lang="zh-CN" altLang="en-US" sz="2000" dirty="0"/>
              <a:t>王鹏宇</a:t>
            </a:r>
            <a:r>
              <a:rPr lang="en-US" altLang="zh-CN" sz="2000" dirty="0"/>
              <a:t> </a:t>
            </a:r>
            <a:r>
              <a:rPr lang="zh-CN" altLang="en-US" sz="2000" dirty="0"/>
              <a:t>等，一种基于局部特征的层次聚类算法，中国海洋大学学报</a:t>
            </a:r>
            <a:r>
              <a:rPr lang="en-US" altLang="zh-CN" sz="2000" dirty="0"/>
              <a:t>49(</a:t>
            </a:r>
            <a:r>
              <a:rPr lang="en-US" altLang="zh-CN" sz="2000" dirty="0" err="1"/>
              <a:t>Sup.Ⅱ</a:t>
            </a:r>
            <a:r>
              <a:rPr lang="en-US" altLang="zh-CN" sz="2000" dirty="0"/>
              <a:t>):176</a:t>
            </a:r>
            <a:r>
              <a:rPr lang="zh-CN" altLang="en-US" sz="2000" dirty="0"/>
              <a:t>～</a:t>
            </a:r>
            <a:r>
              <a:rPr lang="en-US" altLang="zh-CN" sz="2000" dirty="0"/>
              <a:t>184,Dec,2019.</a:t>
            </a:r>
          </a:p>
          <a:p>
            <a:pPr marL="0" indent="0">
              <a:buNone/>
            </a:pPr>
            <a:endParaRPr lang="zh-CN" altLang="en-US" sz="2000"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30</a:t>
            </a:fld>
            <a:endParaRPr lang="en-US" altLang="zh-CN" dirty="0"/>
          </a:p>
        </p:txBody>
      </p:sp>
      <p:pic>
        <p:nvPicPr>
          <p:cNvPr id="5" name="图片 4"/>
          <p:cNvPicPr>
            <a:picLocks noChangeAspect="1"/>
          </p:cNvPicPr>
          <p:nvPr/>
        </p:nvPicPr>
        <p:blipFill>
          <a:blip r:embed="rId2"/>
          <a:stretch>
            <a:fillRect/>
          </a:stretch>
        </p:blipFill>
        <p:spPr>
          <a:xfrm>
            <a:off x="407368" y="1700808"/>
            <a:ext cx="4464496" cy="1081503"/>
          </a:xfrm>
          <a:prstGeom prst="rect">
            <a:avLst/>
          </a:prstGeom>
          <a:ln>
            <a:solidFill>
              <a:srgbClr val="00FFFF"/>
            </a:solidFill>
          </a:ln>
        </p:spPr>
      </p:pic>
      <p:cxnSp>
        <p:nvCxnSpPr>
          <p:cNvPr id="9" name="直接连接符 8"/>
          <p:cNvCxnSpPr/>
          <p:nvPr/>
        </p:nvCxnSpPr>
        <p:spPr>
          <a:xfrm>
            <a:off x="3287688" y="1916831"/>
            <a:ext cx="1296144" cy="0"/>
          </a:xfrm>
          <a:prstGeom prst="line">
            <a:avLst/>
          </a:prstGeom>
          <a:ln>
            <a:solidFill>
              <a:srgbClr val="FF0000"/>
            </a:solidFill>
            <a:tailEnd type="none"/>
          </a:ln>
        </p:spPr>
        <p:style>
          <a:lnRef idx="2">
            <a:schemeClr val="dk1"/>
          </a:lnRef>
          <a:fillRef idx="0">
            <a:schemeClr val="dk1"/>
          </a:fillRef>
          <a:effectRef idx="1">
            <a:schemeClr val="dk1"/>
          </a:effectRef>
          <a:fontRef idx="minor">
            <a:schemeClr val="tx1"/>
          </a:fontRef>
        </p:style>
      </p:cxnSp>
      <p:cxnSp>
        <p:nvCxnSpPr>
          <p:cNvPr id="13" name="直接连接符 12"/>
          <p:cNvCxnSpPr/>
          <p:nvPr/>
        </p:nvCxnSpPr>
        <p:spPr>
          <a:xfrm>
            <a:off x="1559496" y="2492895"/>
            <a:ext cx="2376264" cy="0"/>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591944" y="1700808"/>
            <a:ext cx="5904656" cy="1077218"/>
          </a:xfrm>
          <a:prstGeom prst="rect">
            <a:avLst/>
          </a:prstGeom>
          <a:ln>
            <a:solidFill>
              <a:srgbClr val="0000FF"/>
            </a:solidFill>
          </a:ln>
        </p:spPr>
        <p:txBody>
          <a:bodyPr wrap="square">
            <a:spAutoFit/>
          </a:bodyPr>
          <a:lstStyle/>
          <a:p>
            <a:r>
              <a:rPr lang="en-US" altLang="zh-CN" sz="1600" dirty="0">
                <a:solidFill>
                  <a:srgbClr val="FF0000"/>
                </a:solidFill>
                <a:latin typeface="-apple-system"/>
              </a:rPr>
              <a:t>Chameleon</a:t>
            </a:r>
            <a:r>
              <a:rPr lang="zh-CN" altLang="en-US" sz="1600" dirty="0">
                <a:solidFill>
                  <a:srgbClr val="FF0000"/>
                </a:solidFill>
                <a:latin typeface="-apple-system"/>
              </a:rPr>
              <a:t>（变色龙）算法</a:t>
            </a:r>
            <a:r>
              <a:rPr lang="zh-CN" altLang="zh-CN" sz="1600" dirty="0">
                <a:solidFill>
                  <a:srgbClr val="1A1A1A"/>
                </a:solidFill>
                <a:latin typeface="Arial" panose="020B0604020202020204" pitchFamily="34" charset="0"/>
                <a:ea typeface="-apple-system"/>
              </a:rPr>
              <a:t>是一种两阶段层次聚类算法。第一阶段有数据集构造一个</a:t>
            </a:r>
            <a:r>
              <a:rPr lang="zh-CN" altLang="zh-CN" sz="1600" i="1" dirty="0">
                <a:solidFill>
                  <a:srgbClr val="1A1A1A"/>
                </a:solidFill>
                <a:latin typeface="Arial" panose="020B0604020202020204" pitchFamily="34" charset="0"/>
                <a:ea typeface="-apple-system"/>
              </a:rPr>
              <a:t>K</a:t>
            </a:r>
            <a:r>
              <a:rPr lang="zh-CN" altLang="zh-CN" sz="1600" dirty="0">
                <a:solidFill>
                  <a:srgbClr val="1A1A1A"/>
                </a:solidFill>
                <a:latin typeface="Arial" panose="020B0604020202020204" pitchFamily="34" charset="0"/>
                <a:ea typeface="-apple-system"/>
              </a:rPr>
              <a:t>近邻图</a:t>
            </a:r>
            <a:r>
              <a:rPr lang="en-US" altLang="zh-CN" sz="1600" i="1" dirty="0" err="1">
                <a:solidFill>
                  <a:srgbClr val="1A1A1A"/>
                </a:solidFill>
                <a:latin typeface="Arial" panose="020B0604020202020204" pitchFamily="34" charset="0"/>
                <a:ea typeface="-apple-system"/>
              </a:rPr>
              <a:t>G</a:t>
            </a:r>
            <a:r>
              <a:rPr lang="en-US" altLang="zh-CN" sz="1600" i="1" baseline="-25000" dirty="0" err="1">
                <a:solidFill>
                  <a:srgbClr val="1A1A1A"/>
                </a:solidFill>
                <a:latin typeface="Arial" panose="020B0604020202020204" pitchFamily="34" charset="0"/>
                <a:ea typeface="-apple-system"/>
              </a:rPr>
              <a:t>k</a:t>
            </a:r>
            <a:r>
              <a:rPr lang="zh-CN" altLang="zh-CN" sz="1600" dirty="0">
                <a:solidFill>
                  <a:srgbClr val="1A1A1A"/>
                </a:solidFill>
                <a:latin typeface="Arial" panose="020B0604020202020204" pitchFamily="34" charset="0"/>
                <a:ea typeface="-apple-system"/>
              </a:rPr>
              <a:t>，再通过一个图划分算法将</a:t>
            </a:r>
            <a:r>
              <a:rPr lang="en-US" altLang="zh-CN" sz="1600" i="1" dirty="0" err="1">
                <a:solidFill>
                  <a:srgbClr val="1A1A1A"/>
                </a:solidFill>
                <a:latin typeface="Arial" panose="020B0604020202020204" pitchFamily="34" charset="0"/>
                <a:ea typeface="-apple-system"/>
              </a:rPr>
              <a:t>G</a:t>
            </a:r>
            <a:r>
              <a:rPr lang="en-US" altLang="zh-CN" sz="1600" i="1" baseline="-25000" dirty="0" err="1">
                <a:solidFill>
                  <a:srgbClr val="1A1A1A"/>
                </a:solidFill>
                <a:latin typeface="Arial" panose="020B0604020202020204" pitchFamily="34" charset="0"/>
                <a:ea typeface="-apple-system"/>
              </a:rPr>
              <a:t>k</a:t>
            </a:r>
            <a:r>
              <a:rPr lang="zh-CN" altLang="zh-CN" sz="1600" dirty="0">
                <a:solidFill>
                  <a:srgbClr val="1A1A1A"/>
                </a:solidFill>
                <a:latin typeface="Arial" panose="020B0604020202020204" pitchFamily="34" charset="0"/>
                <a:ea typeface="-apple-system"/>
              </a:rPr>
              <a:t>划分成大量的子图，每个子图代表一个初始子簇，第二阶段通过一个凝聚的层次聚类算法反复的合并子簇来找到真正的聚类结果。</a:t>
            </a:r>
            <a:endParaRPr lang="zh-CN" altLang="en-US" sz="1600" dirty="0">
              <a:solidFill>
                <a:srgbClr val="FF0000"/>
              </a:solidFill>
            </a:endParaRPr>
          </a:p>
        </p:txBody>
      </p:sp>
      <p:sp>
        <p:nvSpPr>
          <p:cNvPr id="22" name="AutoShape 5" descr="[公式]"/>
          <p:cNvSpPr>
            <a:spLocks noChangeAspect="1" noChangeArrowheads="1"/>
          </p:cNvSpPr>
          <p:nvPr/>
        </p:nvSpPr>
        <p:spPr bwMode="auto">
          <a:xfrm>
            <a:off x="13642974" y="-144463"/>
            <a:ext cx="666807"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descr="[公式]"/>
          <p:cNvSpPr>
            <a:spLocks noChangeAspect="1" noChangeArrowheads="1"/>
          </p:cNvSpPr>
          <p:nvPr/>
        </p:nvSpPr>
        <p:spPr bwMode="auto">
          <a:xfrm>
            <a:off x="16525874" y="-144463"/>
            <a:ext cx="666807"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520" y="2887039"/>
            <a:ext cx="8748464" cy="1821845"/>
          </a:xfrm>
          <a:prstGeom prst="rect">
            <a:avLst/>
          </a:prstGeom>
        </p:spPr>
      </p:pic>
      <p:sp>
        <p:nvSpPr>
          <p:cNvPr id="6" name="矩形 5"/>
          <p:cNvSpPr/>
          <p:nvPr/>
        </p:nvSpPr>
        <p:spPr>
          <a:xfrm>
            <a:off x="728554" y="4851433"/>
            <a:ext cx="4038147" cy="1200329"/>
          </a:xfrm>
          <a:prstGeom prst="rect">
            <a:avLst/>
          </a:prstGeom>
          <a:solidFill>
            <a:schemeClr val="bg1"/>
          </a:solidFill>
        </p:spPr>
        <p:txBody>
          <a:bodyPr wrap="square">
            <a:spAutoFit/>
          </a:bodyPr>
          <a:lstStyle/>
          <a:p>
            <a:r>
              <a:rPr lang="en-US" altLang="zh-CN" dirty="0">
                <a:solidFill>
                  <a:srgbClr val="1A1A1A"/>
                </a:solidFill>
                <a:latin typeface="-apple-system"/>
              </a:rPr>
              <a:t>1</a:t>
            </a:r>
            <a:r>
              <a:rPr lang="zh-CN" altLang="en-US" dirty="0">
                <a:solidFill>
                  <a:srgbClr val="1A1A1A"/>
                </a:solidFill>
                <a:latin typeface="-apple-system"/>
              </a:rPr>
              <a:t>、</a:t>
            </a:r>
            <a:r>
              <a:rPr lang="zh-CN" altLang="en-US" b="1" dirty="0">
                <a:solidFill>
                  <a:srgbClr val="0000FF"/>
                </a:solidFill>
                <a:latin typeface="-apple-system"/>
              </a:rPr>
              <a:t>用稀疏的</a:t>
            </a:r>
            <a:r>
              <a:rPr lang="en-US" altLang="zh-CN" b="1" dirty="0">
                <a:solidFill>
                  <a:srgbClr val="0000FF"/>
                </a:solidFill>
                <a:latin typeface="-apple-system"/>
              </a:rPr>
              <a:t>k</a:t>
            </a:r>
            <a:r>
              <a:rPr lang="zh-CN" altLang="en-US" b="1" dirty="0">
                <a:solidFill>
                  <a:srgbClr val="0000FF"/>
                </a:solidFill>
                <a:latin typeface="-apple-system"/>
              </a:rPr>
              <a:t>近邻图对数据集进行建模</a:t>
            </a:r>
            <a:r>
              <a:rPr lang="zh-CN" altLang="en-US" dirty="0">
                <a:solidFill>
                  <a:srgbClr val="1A1A1A"/>
                </a:solidFill>
                <a:latin typeface="-apple-system"/>
              </a:rPr>
              <a:t>，图中的每一个节点代表一个数据点，任意两个节点</a:t>
            </a:r>
            <a:r>
              <a:rPr lang="en-US" altLang="zh-CN" dirty="0">
                <a:solidFill>
                  <a:srgbClr val="1A1A1A"/>
                </a:solidFill>
                <a:latin typeface="-apple-system"/>
              </a:rPr>
              <a:t>v</a:t>
            </a:r>
            <a:r>
              <a:rPr lang="zh-CN" altLang="en-US" dirty="0">
                <a:solidFill>
                  <a:srgbClr val="1A1A1A"/>
                </a:solidFill>
                <a:latin typeface="-apple-system"/>
              </a:rPr>
              <a:t>和</a:t>
            </a:r>
            <a:r>
              <a:rPr lang="en-US" altLang="zh-CN" dirty="0">
                <a:solidFill>
                  <a:srgbClr val="1A1A1A"/>
                </a:solidFill>
                <a:latin typeface="-apple-system"/>
              </a:rPr>
              <a:t>u</a:t>
            </a:r>
            <a:r>
              <a:rPr lang="zh-CN" altLang="en-US" dirty="0">
                <a:solidFill>
                  <a:srgbClr val="1A1A1A"/>
                </a:solidFill>
                <a:latin typeface="-apple-system"/>
              </a:rPr>
              <a:t>之间如果存在连线代表</a:t>
            </a:r>
            <a:r>
              <a:rPr lang="en-US" altLang="zh-CN" dirty="0">
                <a:solidFill>
                  <a:srgbClr val="1A1A1A"/>
                </a:solidFill>
                <a:latin typeface="-apple-system"/>
              </a:rPr>
              <a:t>u</a:t>
            </a:r>
            <a:r>
              <a:rPr lang="zh-CN" altLang="en-US" dirty="0">
                <a:solidFill>
                  <a:srgbClr val="1A1A1A"/>
                </a:solidFill>
                <a:latin typeface="-apple-system"/>
              </a:rPr>
              <a:t>在</a:t>
            </a:r>
            <a:r>
              <a:rPr lang="en-US" altLang="zh-CN" dirty="0">
                <a:solidFill>
                  <a:srgbClr val="1A1A1A"/>
                </a:solidFill>
                <a:latin typeface="-apple-system"/>
              </a:rPr>
              <a:t>v</a:t>
            </a:r>
            <a:r>
              <a:rPr lang="zh-CN" altLang="en-US" dirty="0">
                <a:solidFill>
                  <a:srgbClr val="1A1A1A"/>
                </a:solidFill>
                <a:latin typeface="-apple-system"/>
              </a:rPr>
              <a:t>的</a:t>
            </a:r>
            <a:r>
              <a:rPr lang="en-US" altLang="zh-CN" dirty="0">
                <a:solidFill>
                  <a:srgbClr val="1A1A1A"/>
                </a:solidFill>
                <a:latin typeface="-apple-system"/>
              </a:rPr>
              <a:t>k</a:t>
            </a:r>
            <a:r>
              <a:rPr lang="zh-CN" altLang="en-US" dirty="0">
                <a:solidFill>
                  <a:srgbClr val="1A1A1A"/>
                </a:solidFill>
                <a:latin typeface="-apple-system"/>
              </a:rPr>
              <a:t>个最邻近的节点中。</a:t>
            </a:r>
            <a:endParaRPr lang="zh-CN" altLang="en-US"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851" y="4833313"/>
            <a:ext cx="5372100" cy="1695450"/>
          </a:xfrm>
          <a:prstGeom prst="rect">
            <a:avLst/>
          </a:prstGeom>
        </p:spPr>
      </p:pic>
      <p:sp>
        <p:nvSpPr>
          <p:cNvPr id="8" name="矩形 7"/>
          <p:cNvSpPr/>
          <p:nvPr/>
        </p:nvSpPr>
        <p:spPr>
          <a:xfrm>
            <a:off x="5303912" y="6324898"/>
            <a:ext cx="4896544" cy="369332"/>
          </a:xfrm>
          <a:prstGeom prst="rect">
            <a:avLst/>
          </a:prstGeom>
          <a:solidFill>
            <a:schemeClr val="bg1"/>
          </a:solidFill>
        </p:spPr>
        <p:txBody>
          <a:bodyPr wrap="square">
            <a:spAutoFit/>
          </a:bodyPr>
          <a:lstStyle/>
          <a:p>
            <a:r>
              <a:rPr lang="en-US" altLang="zh-CN" dirty="0">
                <a:solidFill>
                  <a:srgbClr val="1A1A1A"/>
                </a:solidFill>
                <a:latin typeface="-apple-system"/>
              </a:rPr>
              <a:t>(a)</a:t>
            </a:r>
            <a:r>
              <a:rPr lang="zh-CN" altLang="en-US" dirty="0">
                <a:solidFill>
                  <a:srgbClr val="1A1A1A"/>
                </a:solidFill>
                <a:latin typeface="-apple-system"/>
              </a:rPr>
              <a:t>是原始数据，</a:t>
            </a:r>
            <a:r>
              <a:rPr lang="en-US" altLang="zh-CN" dirty="0">
                <a:solidFill>
                  <a:srgbClr val="1A1A1A"/>
                </a:solidFill>
                <a:latin typeface="-apple-system"/>
              </a:rPr>
              <a:t>(b)(c)(d)</a:t>
            </a:r>
            <a:r>
              <a:rPr lang="zh-CN" altLang="en-US" dirty="0">
                <a:solidFill>
                  <a:srgbClr val="1A1A1A"/>
                </a:solidFill>
                <a:latin typeface="-apple-system"/>
              </a:rPr>
              <a:t>分别是</a:t>
            </a:r>
            <a:r>
              <a:rPr lang="en-US" altLang="zh-CN" dirty="0">
                <a:solidFill>
                  <a:srgbClr val="1A1A1A"/>
                </a:solidFill>
                <a:latin typeface="-apple-system"/>
              </a:rPr>
              <a:t>1,2,3</a:t>
            </a:r>
            <a:r>
              <a:rPr lang="zh-CN" altLang="en-US" dirty="0">
                <a:solidFill>
                  <a:srgbClr val="1A1A1A"/>
                </a:solidFill>
                <a:latin typeface="-apple-system"/>
              </a:rPr>
              <a:t>近邻图。</a:t>
            </a:r>
            <a:endParaRPr lang="zh-CN" altLang="en-US" dirty="0"/>
          </a:p>
        </p:txBody>
      </p:sp>
      <p:sp>
        <p:nvSpPr>
          <p:cNvPr id="18" name="矩形 17"/>
          <p:cNvSpPr/>
          <p:nvPr/>
        </p:nvSpPr>
        <p:spPr>
          <a:xfrm>
            <a:off x="6385844" y="4727922"/>
            <a:ext cx="3416320" cy="369332"/>
          </a:xfrm>
          <a:prstGeom prst="rect">
            <a:avLst/>
          </a:prstGeom>
          <a:solidFill>
            <a:schemeClr val="bg1"/>
          </a:solidFill>
          <a:ln>
            <a:solidFill>
              <a:srgbClr val="FF5050"/>
            </a:solidFill>
          </a:ln>
        </p:spPr>
        <p:txBody>
          <a:bodyPr wrap="none">
            <a:spAutoFit/>
          </a:bodyPr>
          <a:lstStyle/>
          <a:p>
            <a:r>
              <a:rPr lang="zh-CN" altLang="en-US" dirty="0">
                <a:solidFill>
                  <a:srgbClr val="FF0000"/>
                </a:solidFill>
                <a:latin typeface="Microsoft YaHei" panose="020B0503020204020204" pitchFamily="34" charset="-122"/>
                <a:ea typeface="Microsoft YaHei" panose="020B0503020204020204" pitchFamily="34" charset="-122"/>
              </a:rPr>
              <a:t>采用距离的倒数作为权重的大小</a:t>
            </a:r>
            <a:endParaRPr lang="zh-CN" altLang="en-US" dirty="0">
              <a:solidFill>
                <a:srgbClr val="FF0000"/>
              </a:solidFill>
            </a:endParaRPr>
          </a:p>
        </p:txBody>
      </p:sp>
    </p:spTree>
    <p:extLst>
      <p:ext uri="{BB962C8B-B14F-4D97-AF65-F5344CB8AC3E}">
        <p14:creationId xmlns:p14="http://schemas.microsoft.com/office/powerpoint/2010/main" val="35081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31</a:t>
            </a:fld>
            <a:endParaRPr lang="en-US" altLang="zh-CN" dirty="0"/>
          </a:p>
        </p:txBody>
      </p:sp>
      <p:sp>
        <p:nvSpPr>
          <p:cNvPr id="22" name="AutoShape 5" descr="[公式]"/>
          <p:cNvSpPr>
            <a:spLocks noChangeAspect="1" noChangeArrowheads="1"/>
          </p:cNvSpPr>
          <p:nvPr/>
        </p:nvSpPr>
        <p:spPr bwMode="auto">
          <a:xfrm>
            <a:off x="13642974" y="-144463"/>
            <a:ext cx="666807"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descr="[公式]"/>
          <p:cNvSpPr>
            <a:spLocks noChangeAspect="1" noChangeArrowheads="1"/>
          </p:cNvSpPr>
          <p:nvPr/>
        </p:nvSpPr>
        <p:spPr bwMode="auto">
          <a:xfrm>
            <a:off x="16525874" y="-144463"/>
            <a:ext cx="666807"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矩形 5"/>
          <p:cNvSpPr/>
          <p:nvPr/>
        </p:nvSpPr>
        <p:spPr>
          <a:xfrm>
            <a:off x="1855394" y="2469541"/>
            <a:ext cx="2350323" cy="461665"/>
          </a:xfrm>
          <a:prstGeom prst="rect">
            <a:avLst/>
          </a:prstGeom>
        </p:spPr>
        <p:txBody>
          <a:bodyPr wrap="none">
            <a:spAutoFit/>
          </a:bodyPr>
          <a:lstStyle/>
          <a:p>
            <a:r>
              <a:rPr lang="zh-CN" altLang="en-US" sz="2400" b="1" dirty="0">
                <a:solidFill>
                  <a:srgbClr val="FF0000"/>
                </a:solidFill>
                <a:latin typeface="-apple-system"/>
              </a:rPr>
              <a:t>子簇相似性度量</a:t>
            </a:r>
            <a:endParaRPr lang="zh-CN" altLang="en-US" sz="2400" dirty="0">
              <a:solidFill>
                <a:srgbClr val="FF0000"/>
              </a:solidFill>
            </a:endParaRPr>
          </a:p>
        </p:txBody>
      </p:sp>
      <p:sp>
        <p:nvSpPr>
          <p:cNvPr id="7" name="Rectangle 1"/>
          <p:cNvSpPr>
            <a:spLocks noChangeArrowheads="1"/>
          </p:cNvSpPr>
          <p:nvPr/>
        </p:nvSpPr>
        <p:spPr bwMode="auto">
          <a:xfrm>
            <a:off x="3812048" y="3041720"/>
            <a:ext cx="1667693" cy="3847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b="1" dirty="0">
                <a:solidFill>
                  <a:srgbClr val="1A1A1A"/>
                </a:solidFill>
                <a:ea typeface="-apple-system"/>
              </a:rPr>
              <a:t>相对互连性</a:t>
            </a:r>
            <a:r>
              <a:rPr lang="zh-CN" altLang="zh-CN" dirty="0">
                <a:solidFill>
                  <a:srgbClr val="1A1A1A"/>
                </a:solidFill>
                <a:ea typeface="-apple-system"/>
              </a:rPr>
              <a:t>：</a:t>
            </a:r>
            <a:r>
              <a:rPr lang="zh-CN" altLang="zh-CN" dirty="0"/>
              <a:t>  </a:t>
            </a:r>
            <a:r>
              <a:rPr lang="zh-CN" altLang="zh-CN" sz="1900" dirty="0"/>
              <a:t> </a:t>
            </a:r>
            <a:endParaRPr lang="zh-CN" altLang="zh-CN" dirty="0"/>
          </a:p>
        </p:txBody>
      </p:sp>
      <p:sp>
        <p:nvSpPr>
          <p:cNvPr id="8" name="AutoShape 2" descr="[公式]"/>
          <p:cNvSpPr>
            <a:spLocks noChangeAspect="1" noChangeArrowheads="1"/>
          </p:cNvSpPr>
          <p:nvPr/>
        </p:nvSpPr>
        <p:spPr bwMode="auto">
          <a:xfrm>
            <a:off x="3059113" y="84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p:cNvPicPr>
            <a:picLocks noChangeAspect="1"/>
          </p:cNvPicPr>
          <p:nvPr/>
        </p:nvPicPr>
        <p:blipFill>
          <a:blip r:embed="rId2"/>
          <a:stretch>
            <a:fillRect/>
          </a:stretch>
        </p:blipFill>
        <p:spPr>
          <a:xfrm>
            <a:off x="5411298" y="2963982"/>
            <a:ext cx="2628919" cy="681042"/>
          </a:xfrm>
          <a:prstGeom prst="rect">
            <a:avLst/>
          </a:prstGeom>
        </p:spPr>
      </p:pic>
      <p:sp>
        <p:nvSpPr>
          <p:cNvPr id="14" name="AutoShape 4" descr="[公式]"/>
          <p:cNvSpPr>
            <a:spLocks noChangeAspect="1" noChangeArrowheads="1"/>
          </p:cNvSpPr>
          <p:nvPr/>
        </p:nvSpPr>
        <p:spPr bwMode="auto">
          <a:xfrm>
            <a:off x="2677394" y="297856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descr="[公式]"/>
          <p:cNvSpPr>
            <a:spLocks noChangeAspect="1" noChangeArrowheads="1"/>
          </p:cNvSpPr>
          <p:nvPr/>
        </p:nvSpPr>
        <p:spPr bwMode="auto">
          <a:xfrm>
            <a:off x="3731494" y="297856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AutoShape 6" descr="[公式]"/>
          <p:cNvSpPr>
            <a:spLocks noChangeAspect="1" noChangeArrowheads="1"/>
          </p:cNvSpPr>
          <p:nvPr/>
        </p:nvSpPr>
        <p:spPr bwMode="auto">
          <a:xfrm>
            <a:off x="4099794" y="297856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7" descr="[公式]"/>
          <p:cNvSpPr>
            <a:spLocks noChangeAspect="1" noChangeArrowheads="1"/>
          </p:cNvSpPr>
          <p:nvPr/>
        </p:nvSpPr>
        <p:spPr bwMode="auto">
          <a:xfrm>
            <a:off x="6068294" y="297856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AutoShape 8" descr="[公式]"/>
          <p:cNvSpPr>
            <a:spLocks noChangeAspect="1" noChangeArrowheads="1"/>
          </p:cNvSpPr>
          <p:nvPr/>
        </p:nvSpPr>
        <p:spPr bwMode="auto">
          <a:xfrm>
            <a:off x="6893794" y="297856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0" name="组合 39"/>
          <p:cNvGrpSpPr/>
          <p:nvPr/>
        </p:nvGrpSpPr>
        <p:grpSpPr>
          <a:xfrm>
            <a:off x="1836020" y="3703384"/>
            <a:ext cx="8778365" cy="661720"/>
            <a:chOff x="312019" y="2911296"/>
            <a:chExt cx="8778365" cy="661720"/>
          </a:xfrm>
        </p:grpSpPr>
        <p:sp>
          <p:nvSpPr>
            <p:cNvPr id="12" name="Rectangle 3"/>
            <p:cNvSpPr>
              <a:spLocks noChangeArrowheads="1"/>
            </p:cNvSpPr>
            <p:nvPr/>
          </p:nvSpPr>
          <p:spPr bwMode="auto">
            <a:xfrm>
              <a:off x="312019" y="2911296"/>
              <a:ext cx="8778365" cy="66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zh-CN" dirty="0">
                  <a:solidFill>
                    <a:srgbClr val="1A1A1A"/>
                  </a:solidFill>
                  <a:ea typeface="-apple-system"/>
                </a:rPr>
                <a:t>其中，</a:t>
              </a:r>
              <a:r>
                <a:rPr lang="en-US" altLang="zh-CN" dirty="0">
                  <a:solidFill>
                    <a:srgbClr val="1A1A1A"/>
                  </a:solidFill>
                  <a:ea typeface="-apple-system"/>
                </a:rPr>
                <a:t>      </a:t>
              </a:r>
              <a:r>
                <a:rPr lang="zh-CN" altLang="zh-CN" dirty="0"/>
                <a:t>  </a:t>
              </a:r>
              <a:r>
                <a:rPr lang="en-US" altLang="zh-CN" dirty="0"/>
                <a:t>      </a:t>
              </a:r>
              <a:r>
                <a:rPr lang="zh-CN" altLang="zh-CN" sz="1900" dirty="0">
                  <a:solidFill>
                    <a:srgbClr val="1A1A1A"/>
                  </a:solidFill>
                  <a:ea typeface="-apple-system"/>
                </a:rPr>
                <a:t>是</a:t>
              </a:r>
              <a:r>
                <a:rPr lang="zh-CN" altLang="zh-CN" dirty="0">
                  <a:solidFill>
                    <a:srgbClr val="1A1A1A"/>
                  </a:solidFill>
                  <a:ea typeface="-apple-system"/>
                </a:rPr>
                <a:t>连接簇</a:t>
              </a:r>
              <a:r>
                <a:rPr lang="en-US" altLang="zh-CN" i="1" dirty="0">
                  <a:latin typeface="Times New Roman" panose="02020603050405020304" pitchFamily="18" charset="0"/>
                  <a:cs typeface="Times New Roman" panose="02020603050405020304" pitchFamily="18" charset="0"/>
                </a:rPr>
                <a:t>C</a:t>
              </a:r>
              <a:r>
                <a:rPr lang="en-US" altLang="zh-CN" i="1" baseline="-25000" dirty="0">
                  <a:latin typeface="Times New Roman" panose="02020603050405020304" pitchFamily="18" charset="0"/>
                  <a:cs typeface="Times New Roman" panose="02020603050405020304" pitchFamily="18" charset="0"/>
                </a:rPr>
                <a:t>i</a:t>
              </a:r>
              <a:r>
                <a:rPr lang="zh-CN" altLang="zh-CN" sz="1900" dirty="0">
                  <a:solidFill>
                    <a:srgbClr val="1A1A1A"/>
                  </a:solidFill>
                  <a:ea typeface="-apple-system"/>
                </a:rPr>
                <a:t>和</a:t>
              </a:r>
              <a:r>
                <a:rPr lang="en-US" altLang="zh-CN" i="1" dirty="0" err="1">
                  <a:latin typeface="Times New Roman" panose="02020603050405020304" pitchFamily="18" charset="0"/>
                  <a:cs typeface="Times New Roman" panose="02020603050405020304" pitchFamily="18" charset="0"/>
                </a:rPr>
                <a:t>C</a:t>
              </a:r>
              <a:r>
                <a:rPr lang="en-US" altLang="zh-CN" i="1" baseline="-25000" dirty="0" err="1">
                  <a:latin typeface="Times New Roman" panose="02020603050405020304" pitchFamily="18" charset="0"/>
                  <a:cs typeface="Times New Roman" panose="02020603050405020304" pitchFamily="18" charset="0"/>
                </a:rPr>
                <a:t>j</a:t>
              </a:r>
              <a:r>
                <a:rPr lang="zh-CN" altLang="zh-CN" sz="1900" dirty="0">
                  <a:solidFill>
                    <a:srgbClr val="1A1A1A"/>
                  </a:solidFill>
                  <a:ea typeface="-apple-system"/>
                </a:rPr>
                <a:t>的</a:t>
              </a:r>
              <a:r>
                <a:rPr lang="zh-CN" altLang="zh-CN" dirty="0">
                  <a:solidFill>
                    <a:srgbClr val="1A1A1A"/>
                  </a:solidFill>
                  <a:ea typeface="-apple-system"/>
                </a:rPr>
                <a:t>边的权重之和</a:t>
              </a:r>
              <a:r>
                <a:rPr lang="zh-CN" altLang="en-US" dirty="0">
                  <a:solidFill>
                    <a:srgbClr val="1A1A1A"/>
                  </a:solidFill>
                  <a:ea typeface="-apple-system"/>
                </a:rPr>
                <a:t>，   </a:t>
              </a:r>
              <a:r>
                <a:rPr lang="zh-CN" altLang="zh-CN" dirty="0"/>
                <a:t>  </a:t>
              </a:r>
              <a:r>
                <a:rPr lang="en-US" altLang="zh-CN" dirty="0"/>
                <a:t>     </a:t>
              </a:r>
              <a:r>
                <a:rPr lang="zh-CN" altLang="zh-CN" sz="1900" dirty="0">
                  <a:solidFill>
                    <a:srgbClr val="1A1A1A"/>
                  </a:solidFill>
                  <a:ea typeface="-apple-system"/>
                </a:rPr>
                <a:t>是</a:t>
              </a:r>
              <a:r>
                <a:rPr lang="zh-CN" altLang="zh-CN" dirty="0">
                  <a:solidFill>
                    <a:srgbClr val="1A1A1A"/>
                  </a:solidFill>
                  <a:ea typeface="-apple-system"/>
                </a:rPr>
                <a:t>把簇</a:t>
              </a:r>
              <a:r>
                <a:rPr lang="en-US" altLang="zh-CN" i="1" dirty="0">
                  <a:latin typeface="Times New Roman" panose="02020603050405020304" pitchFamily="18" charset="0"/>
                  <a:cs typeface="Times New Roman" panose="02020603050405020304" pitchFamily="18" charset="0"/>
                </a:rPr>
                <a:t>C</a:t>
              </a:r>
              <a:r>
                <a:rPr lang="en-US" altLang="zh-CN" i="1" baseline="-25000" dirty="0">
                  <a:latin typeface="Times New Roman" panose="02020603050405020304" pitchFamily="18" charset="0"/>
                  <a:cs typeface="Times New Roman" panose="02020603050405020304" pitchFamily="18" charset="0"/>
                </a:rPr>
                <a:t>i</a:t>
              </a:r>
              <a:r>
                <a:rPr lang="zh-CN" altLang="zh-CN" sz="1900" dirty="0">
                  <a:solidFill>
                    <a:srgbClr val="1A1A1A"/>
                  </a:solidFill>
                  <a:ea typeface="-apple-system"/>
                </a:rPr>
                <a:t>划</a:t>
              </a:r>
              <a:r>
                <a:rPr lang="zh-CN" altLang="zh-CN" dirty="0">
                  <a:solidFill>
                    <a:srgbClr val="1A1A1A"/>
                  </a:solidFill>
                  <a:ea typeface="-apple-system"/>
                </a:rPr>
                <a:t>分成两个大小大致</a:t>
              </a:r>
              <a:endParaRPr lang="en-US" altLang="zh-CN" dirty="0">
                <a:solidFill>
                  <a:srgbClr val="1A1A1A"/>
                </a:solidFill>
                <a:ea typeface="-apple-system"/>
              </a:endParaRPr>
            </a:p>
            <a:p>
              <a:pPr lvl="0"/>
              <a:r>
                <a:rPr lang="zh-CN" altLang="zh-CN" dirty="0">
                  <a:solidFill>
                    <a:srgbClr val="1A1A1A"/>
                  </a:solidFill>
                  <a:ea typeface="-apple-system"/>
                </a:rPr>
                <a:t>相等部分的最少边的权重之和。</a:t>
              </a:r>
              <a:endParaRPr lang="zh-CN" altLang="zh-CN" dirty="0"/>
            </a:p>
          </p:txBody>
        </p:sp>
        <p:pic>
          <p:nvPicPr>
            <p:cNvPr id="27" name="图片 26"/>
            <p:cNvPicPr>
              <a:picLocks noChangeAspect="1"/>
            </p:cNvPicPr>
            <p:nvPr/>
          </p:nvPicPr>
          <p:blipFill>
            <a:blip r:embed="rId3"/>
            <a:stretch>
              <a:fillRect/>
            </a:stretch>
          </p:blipFill>
          <p:spPr>
            <a:xfrm>
              <a:off x="961064" y="3012467"/>
              <a:ext cx="1038233" cy="247652"/>
            </a:xfrm>
            <a:prstGeom prst="rect">
              <a:avLst/>
            </a:prstGeom>
          </p:spPr>
        </p:pic>
        <p:pic>
          <p:nvPicPr>
            <p:cNvPr id="28" name="图片 27"/>
            <p:cNvPicPr>
              <a:picLocks noChangeAspect="1"/>
            </p:cNvPicPr>
            <p:nvPr/>
          </p:nvPicPr>
          <p:blipFill>
            <a:blip r:embed="rId4"/>
            <a:stretch>
              <a:fillRect/>
            </a:stretch>
          </p:blipFill>
          <p:spPr>
            <a:xfrm>
              <a:off x="5292080" y="3025395"/>
              <a:ext cx="676280" cy="252414"/>
            </a:xfrm>
            <a:prstGeom prst="rect">
              <a:avLst/>
            </a:prstGeom>
          </p:spPr>
        </p:pic>
      </p:grpSp>
      <p:sp>
        <p:nvSpPr>
          <p:cNvPr id="29" name="矩形 28"/>
          <p:cNvSpPr/>
          <p:nvPr/>
        </p:nvSpPr>
        <p:spPr>
          <a:xfrm>
            <a:off x="3574590" y="4623926"/>
            <a:ext cx="1577676" cy="369332"/>
          </a:xfrm>
          <a:prstGeom prst="rect">
            <a:avLst/>
          </a:prstGeom>
        </p:spPr>
        <p:txBody>
          <a:bodyPr wrap="none">
            <a:spAutoFit/>
          </a:bodyPr>
          <a:lstStyle/>
          <a:p>
            <a:r>
              <a:rPr lang="zh-CN" altLang="en-US" b="1" dirty="0">
                <a:solidFill>
                  <a:srgbClr val="1A1A1A"/>
                </a:solidFill>
                <a:latin typeface="-apple-system"/>
              </a:rPr>
              <a:t>相对近似性</a:t>
            </a:r>
            <a:r>
              <a:rPr lang="zh-CN" altLang="en-US" dirty="0">
                <a:solidFill>
                  <a:srgbClr val="1A1A1A"/>
                </a:solidFill>
                <a:latin typeface="-apple-system"/>
              </a:rPr>
              <a:t>：</a:t>
            </a:r>
            <a:endParaRPr lang="zh-CN" altLang="en-US" dirty="0"/>
          </a:p>
        </p:txBody>
      </p:sp>
      <p:pic>
        <p:nvPicPr>
          <p:cNvPr id="30" name="图片 29"/>
          <p:cNvPicPr>
            <a:picLocks noChangeAspect="1"/>
          </p:cNvPicPr>
          <p:nvPr/>
        </p:nvPicPr>
        <p:blipFill>
          <a:blip r:embed="rId5"/>
          <a:stretch>
            <a:fillRect/>
          </a:stretch>
        </p:blipFill>
        <p:spPr>
          <a:xfrm>
            <a:off x="5164451" y="4479910"/>
            <a:ext cx="4543458" cy="785818"/>
          </a:xfrm>
          <a:prstGeom prst="rect">
            <a:avLst/>
          </a:prstGeom>
        </p:spPr>
      </p:pic>
      <p:sp>
        <p:nvSpPr>
          <p:cNvPr id="32" name="AutoShape 10" descr="[公式]"/>
          <p:cNvSpPr>
            <a:spLocks noChangeAspect="1" noChangeArrowheads="1"/>
          </p:cNvSpPr>
          <p:nvPr/>
        </p:nvSpPr>
        <p:spPr bwMode="auto">
          <a:xfrm>
            <a:off x="2677394" y="442999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AutoShape 11" descr="[公式]"/>
          <p:cNvSpPr>
            <a:spLocks noChangeAspect="1" noChangeArrowheads="1"/>
          </p:cNvSpPr>
          <p:nvPr/>
        </p:nvSpPr>
        <p:spPr bwMode="auto">
          <a:xfrm>
            <a:off x="3731494" y="442999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AutoShape 12" descr="[公式]"/>
          <p:cNvSpPr>
            <a:spLocks noChangeAspect="1" noChangeArrowheads="1"/>
          </p:cNvSpPr>
          <p:nvPr/>
        </p:nvSpPr>
        <p:spPr bwMode="auto">
          <a:xfrm>
            <a:off x="4099794" y="442999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AutoShape 13" descr="[公式]"/>
          <p:cNvSpPr>
            <a:spLocks noChangeAspect="1" noChangeArrowheads="1"/>
          </p:cNvSpPr>
          <p:nvPr/>
        </p:nvSpPr>
        <p:spPr bwMode="auto">
          <a:xfrm>
            <a:off x="6068294" y="442999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AutoShape 14" descr="[公式]"/>
          <p:cNvSpPr>
            <a:spLocks noChangeAspect="1" noChangeArrowheads="1"/>
          </p:cNvSpPr>
          <p:nvPr/>
        </p:nvSpPr>
        <p:spPr bwMode="auto">
          <a:xfrm>
            <a:off x="6893794" y="442999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1" name="组合 40"/>
          <p:cNvGrpSpPr/>
          <p:nvPr/>
        </p:nvGrpSpPr>
        <p:grpSpPr>
          <a:xfrm>
            <a:off x="1775521" y="5271998"/>
            <a:ext cx="8701421" cy="661720"/>
            <a:chOff x="312019" y="4365104"/>
            <a:chExt cx="8701421" cy="661720"/>
          </a:xfrm>
        </p:grpSpPr>
        <p:sp>
          <p:nvSpPr>
            <p:cNvPr id="31" name="Rectangle 9"/>
            <p:cNvSpPr>
              <a:spLocks noChangeArrowheads="1"/>
            </p:cNvSpPr>
            <p:nvPr/>
          </p:nvSpPr>
          <p:spPr bwMode="auto">
            <a:xfrm>
              <a:off x="312019" y="4365104"/>
              <a:ext cx="8701421" cy="66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zh-CN" dirty="0">
                  <a:solidFill>
                    <a:srgbClr val="1A1A1A"/>
                  </a:solidFill>
                  <a:ea typeface="-apple-system"/>
                </a:rPr>
                <a:t>其中，</a:t>
              </a:r>
              <a:r>
                <a:rPr lang="en-US" altLang="zh-CN" dirty="0">
                  <a:solidFill>
                    <a:srgbClr val="1A1A1A"/>
                  </a:solidFill>
                  <a:ea typeface="-apple-system"/>
                </a:rPr>
                <a:t>              </a:t>
              </a:r>
              <a:r>
                <a:rPr lang="zh-CN" altLang="zh-CN" dirty="0"/>
                <a:t>  </a:t>
              </a:r>
              <a:r>
                <a:rPr lang="zh-CN" altLang="zh-CN" sz="1900" dirty="0">
                  <a:solidFill>
                    <a:srgbClr val="1A1A1A"/>
                  </a:solidFill>
                  <a:ea typeface="-apple-system"/>
                </a:rPr>
                <a:t>是</a:t>
              </a:r>
              <a:r>
                <a:rPr lang="zh-CN" altLang="zh-CN" dirty="0">
                  <a:solidFill>
                    <a:srgbClr val="1A1A1A"/>
                  </a:solidFill>
                  <a:ea typeface="-apple-system"/>
                </a:rPr>
                <a:t>连接簇</a:t>
              </a:r>
              <a:r>
                <a:rPr lang="en-US" altLang="zh-CN" i="1" dirty="0">
                  <a:latin typeface="Times New Roman" panose="02020603050405020304" pitchFamily="18" charset="0"/>
                  <a:cs typeface="Times New Roman" panose="02020603050405020304" pitchFamily="18" charset="0"/>
                </a:rPr>
                <a:t>C</a:t>
              </a:r>
              <a:r>
                <a:rPr lang="en-US" altLang="zh-CN" i="1" baseline="-25000" dirty="0">
                  <a:latin typeface="Times New Roman" panose="02020603050405020304" pitchFamily="18" charset="0"/>
                  <a:cs typeface="Times New Roman" panose="02020603050405020304" pitchFamily="18" charset="0"/>
                </a:rPr>
                <a:t>i</a:t>
              </a:r>
              <a:r>
                <a:rPr lang="zh-CN" altLang="zh-CN" sz="1900" dirty="0">
                  <a:solidFill>
                    <a:srgbClr val="1A1A1A"/>
                  </a:solidFill>
                  <a:ea typeface="-apple-system"/>
                </a:rPr>
                <a:t>和</a:t>
              </a:r>
              <a:r>
                <a:rPr lang="en-US" altLang="zh-CN" i="1" dirty="0" err="1">
                  <a:latin typeface="Times New Roman" panose="02020603050405020304" pitchFamily="18" charset="0"/>
                  <a:cs typeface="Times New Roman" panose="02020603050405020304" pitchFamily="18" charset="0"/>
                </a:rPr>
                <a:t>C</a:t>
              </a:r>
              <a:r>
                <a:rPr lang="en-US" altLang="zh-CN" i="1" baseline="-25000" dirty="0" err="1">
                  <a:latin typeface="Times New Roman" panose="02020603050405020304" pitchFamily="18" charset="0"/>
                  <a:cs typeface="Times New Roman" panose="02020603050405020304" pitchFamily="18" charset="0"/>
                </a:rPr>
                <a:t>j</a:t>
              </a:r>
              <a:r>
                <a:rPr lang="zh-CN" altLang="zh-CN" sz="1900" dirty="0">
                  <a:solidFill>
                    <a:srgbClr val="1A1A1A"/>
                  </a:solidFill>
                  <a:ea typeface="-apple-system"/>
                </a:rPr>
                <a:t>的</a:t>
              </a:r>
              <a:r>
                <a:rPr lang="zh-CN" altLang="zh-CN" dirty="0">
                  <a:solidFill>
                    <a:srgbClr val="1A1A1A"/>
                  </a:solidFill>
                  <a:ea typeface="-apple-system"/>
                </a:rPr>
                <a:t>边的平均权重，</a:t>
              </a:r>
              <a:r>
                <a:rPr lang="en-US" altLang="zh-CN" dirty="0">
                  <a:solidFill>
                    <a:srgbClr val="1A1A1A"/>
                  </a:solidFill>
                  <a:ea typeface="-apple-system"/>
                </a:rPr>
                <a:t>           </a:t>
              </a:r>
              <a:r>
                <a:rPr lang="zh-CN" altLang="zh-CN" dirty="0"/>
                <a:t>  </a:t>
              </a:r>
              <a:r>
                <a:rPr lang="zh-CN" altLang="zh-CN" sz="1900" dirty="0">
                  <a:solidFill>
                    <a:srgbClr val="1A1A1A"/>
                  </a:solidFill>
                  <a:ea typeface="-apple-system"/>
                </a:rPr>
                <a:t>是</a:t>
              </a:r>
              <a:r>
                <a:rPr lang="zh-CN" altLang="zh-CN" dirty="0">
                  <a:solidFill>
                    <a:srgbClr val="1A1A1A"/>
                  </a:solidFill>
                  <a:ea typeface="-apple-system"/>
                </a:rPr>
                <a:t>把簇</a:t>
              </a:r>
              <a:r>
                <a:rPr lang="en-US" altLang="zh-CN" i="1" dirty="0">
                  <a:latin typeface="Times New Roman" panose="02020603050405020304" pitchFamily="18" charset="0"/>
                  <a:cs typeface="Times New Roman" panose="02020603050405020304" pitchFamily="18" charset="0"/>
                </a:rPr>
                <a:t>C</a:t>
              </a:r>
              <a:r>
                <a:rPr lang="en-US" altLang="zh-CN" i="1" baseline="-25000" dirty="0">
                  <a:latin typeface="Times New Roman" panose="02020603050405020304" pitchFamily="18" charset="0"/>
                  <a:cs typeface="Times New Roman" panose="02020603050405020304" pitchFamily="18" charset="0"/>
                </a:rPr>
                <a:t>i</a:t>
              </a:r>
              <a:r>
                <a:rPr lang="zh-CN" altLang="zh-CN" sz="1900" dirty="0">
                  <a:solidFill>
                    <a:srgbClr val="1A1A1A"/>
                  </a:solidFill>
                  <a:ea typeface="-apple-system"/>
                </a:rPr>
                <a:t>划</a:t>
              </a:r>
              <a:r>
                <a:rPr lang="zh-CN" altLang="zh-CN" dirty="0">
                  <a:solidFill>
                    <a:srgbClr val="1A1A1A"/>
                  </a:solidFill>
                  <a:ea typeface="-apple-system"/>
                </a:rPr>
                <a:t>分成两个大小</a:t>
              </a:r>
              <a:endParaRPr lang="en-US" altLang="zh-CN" dirty="0">
                <a:solidFill>
                  <a:srgbClr val="1A1A1A"/>
                </a:solidFill>
                <a:ea typeface="-apple-system"/>
              </a:endParaRPr>
            </a:p>
            <a:p>
              <a:pPr lvl="0"/>
              <a:r>
                <a:rPr lang="zh-CN" altLang="zh-CN" dirty="0">
                  <a:solidFill>
                    <a:srgbClr val="1A1A1A"/>
                  </a:solidFill>
                  <a:ea typeface="-apple-system"/>
                </a:rPr>
                <a:t>大致相等部分的最少边的平均权重。</a:t>
              </a:r>
              <a:r>
                <a:rPr lang="zh-CN" altLang="zh-CN" dirty="0"/>
                <a:t> </a:t>
              </a:r>
            </a:p>
          </p:txBody>
        </p:sp>
        <p:pic>
          <p:nvPicPr>
            <p:cNvPr id="37" name="图片 36"/>
            <p:cNvPicPr>
              <a:picLocks noChangeAspect="1"/>
            </p:cNvPicPr>
            <p:nvPr/>
          </p:nvPicPr>
          <p:blipFill>
            <a:blip r:embed="rId6"/>
            <a:stretch>
              <a:fillRect/>
            </a:stretch>
          </p:blipFill>
          <p:spPr>
            <a:xfrm>
              <a:off x="961064" y="4413323"/>
              <a:ext cx="1166821" cy="338140"/>
            </a:xfrm>
            <a:prstGeom prst="rect">
              <a:avLst/>
            </a:prstGeom>
          </p:spPr>
        </p:pic>
        <p:pic>
          <p:nvPicPr>
            <p:cNvPr id="38" name="图片 37"/>
            <p:cNvPicPr>
              <a:picLocks noChangeAspect="1"/>
            </p:cNvPicPr>
            <p:nvPr/>
          </p:nvPicPr>
          <p:blipFill>
            <a:blip r:embed="rId7"/>
            <a:stretch>
              <a:fillRect/>
            </a:stretch>
          </p:blipFill>
          <p:spPr>
            <a:xfrm>
              <a:off x="5397455" y="4406860"/>
              <a:ext cx="881069" cy="304802"/>
            </a:xfrm>
            <a:prstGeom prst="rect">
              <a:avLst/>
            </a:prstGeom>
          </p:spPr>
        </p:pic>
      </p:grpSp>
      <p:sp>
        <p:nvSpPr>
          <p:cNvPr id="39" name="矩形 38"/>
          <p:cNvSpPr/>
          <p:nvPr/>
        </p:nvSpPr>
        <p:spPr>
          <a:xfrm>
            <a:off x="3555644" y="5939988"/>
            <a:ext cx="5143940" cy="369332"/>
          </a:xfrm>
          <a:prstGeom prst="rect">
            <a:avLst/>
          </a:prstGeom>
          <a:solidFill>
            <a:schemeClr val="bg1"/>
          </a:solidFill>
        </p:spPr>
        <p:txBody>
          <a:bodyPr wrap="square">
            <a:spAutoFit/>
          </a:bodyPr>
          <a:lstStyle/>
          <a:p>
            <a:r>
              <a:rPr lang="en-US" altLang="zh-CN" dirty="0">
                <a:solidFill>
                  <a:srgbClr val="FF0000"/>
                </a:solidFill>
                <a:latin typeface="-apple-system"/>
              </a:rPr>
              <a:t>Chameleon</a:t>
            </a:r>
            <a:r>
              <a:rPr lang="zh-CN" altLang="en-US" dirty="0">
                <a:solidFill>
                  <a:srgbClr val="FF0000"/>
                </a:solidFill>
                <a:latin typeface="-apple-system"/>
              </a:rPr>
              <a:t>会选择</a:t>
            </a:r>
            <a:r>
              <a:rPr lang="en-US" altLang="zh-CN" dirty="0">
                <a:solidFill>
                  <a:srgbClr val="FF0000"/>
                </a:solidFill>
                <a:latin typeface="-apple-system"/>
              </a:rPr>
              <a:t>RI</a:t>
            </a:r>
            <a:r>
              <a:rPr lang="zh-CN" altLang="en-US" dirty="0">
                <a:solidFill>
                  <a:srgbClr val="FF0000"/>
                </a:solidFill>
                <a:latin typeface="-apple-system"/>
              </a:rPr>
              <a:t>和</a:t>
            </a:r>
            <a:r>
              <a:rPr lang="en-US" altLang="zh-CN" dirty="0">
                <a:solidFill>
                  <a:srgbClr val="FF0000"/>
                </a:solidFill>
                <a:latin typeface="-apple-system"/>
              </a:rPr>
              <a:t>RC</a:t>
            </a:r>
            <a:r>
              <a:rPr lang="zh-CN" altLang="en-US" dirty="0">
                <a:solidFill>
                  <a:srgbClr val="FF0000"/>
                </a:solidFill>
                <a:latin typeface="-apple-system"/>
              </a:rPr>
              <a:t>都高的子簇对进行合并。</a:t>
            </a:r>
            <a:endParaRPr lang="zh-CN" altLang="en-US" dirty="0">
              <a:solidFill>
                <a:srgbClr val="FF0000"/>
              </a:solidFill>
            </a:endParaRPr>
          </a:p>
        </p:txBody>
      </p:sp>
      <p:sp>
        <p:nvSpPr>
          <p:cNvPr id="43" name="AutoShape 16" descr="[公式]"/>
          <p:cNvSpPr>
            <a:spLocks noChangeAspect="1" noChangeArrowheads="1"/>
          </p:cNvSpPr>
          <p:nvPr/>
        </p:nvSpPr>
        <p:spPr bwMode="auto">
          <a:xfrm>
            <a:off x="4039469" y="267853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矩形 17"/>
          <p:cNvSpPr/>
          <p:nvPr/>
        </p:nvSpPr>
        <p:spPr>
          <a:xfrm>
            <a:off x="7027601" y="-57031"/>
            <a:ext cx="5108751" cy="1323439"/>
          </a:xfrm>
          <a:prstGeom prst="rect">
            <a:avLst/>
          </a:prstGeom>
          <a:solidFill>
            <a:schemeClr val="bg1"/>
          </a:solidFill>
          <a:ln>
            <a:solidFill>
              <a:srgbClr val="0000FF"/>
            </a:solidFill>
          </a:ln>
        </p:spPr>
        <p:txBody>
          <a:bodyPr wrap="square">
            <a:spAutoFit/>
          </a:bodyPr>
          <a:lstStyle/>
          <a:p>
            <a:r>
              <a:rPr lang="en-US" altLang="zh-CN" sz="1600" dirty="0">
                <a:solidFill>
                  <a:srgbClr val="FF0000"/>
                </a:solidFill>
                <a:latin typeface="-apple-system"/>
              </a:rPr>
              <a:t>Chameleon</a:t>
            </a:r>
            <a:r>
              <a:rPr lang="zh-CN" altLang="en-US" sz="1600" dirty="0">
                <a:solidFill>
                  <a:srgbClr val="FF0000"/>
                </a:solidFill>
                <a:latin typeface="-apple-system"/>
              </a:rPr>
              <a:t>（变色龙）算法</a:t>
            </a:r>
            <a:r>
              <a:rPr lang="zh-CN" altLang="zh-CN" sz="1600" dirty="0">
                <a:solidFill>
                  <a:srgbClr val="1A1A1A"/>
                </a:solidFill>
                <a:latin typeface="Arial" panose="020B0604020202020204" pitchFamily="34" charset="0"/>
                <a:ea typeface="-apple-system"/>
              </a:rPr>
              <a:t>是一种两阶段层次聚类算法。第一阶段有数据集构造一个</a:t>
            </a:r>
            <a:r>
              <a:rPr lang="zh-CN" altLang="zh-CN" sz="1600" i="1" dirty="0">
                <a:solidFill>
                  <a:srgbClr val="1A1A1A"/>
                </a:solidFill>
                <a:latin typeface="Arial" panose="020B0604020202020204" pitchFamily="34" charset="0"/>
                <a:ea typeface="-apple-system"/>
              </a:rPr>
              <a:t>K</a:t>
            </a:r>
            <a:r>
              <a:rPr lang="zh-CN" altLang="zh-CN" sz="1600" dirty="0">
                <a:solidFill>
                  <a:srgbClr val="1A1A1A"/>
                </a:solidFill>
                <a:latin typeface="Arial" panose="020B0604020202020204" pitchFamily="34" charset="0"/>
                <a:ea typeface="-apple-system"/>
              </a:rPr>
              <a:t>近邻图</a:t>
            </a:r>
            <a:r>
              <a:rPr lang="en-US" altLang="zh-CN" sz="1600" i="1" dirty="0" err="1">
                <a:solidFill>
                  <a:srgbClr val="1A1A1A"/>
                </a:solidFill>
                <a:latin typeface="Arial" panose="020B0604020202020204" pitchFamily="34" charset="0"/>
                <a:ea typeface="-apple-system"/>
              </a:rPr>
              <a:t>G</a:t>
            </a:r>
            <a:r>
              <a:rPr lang="en-US" altLang="zh-CN" sz="1600" i="1" baseline="-25000" dirty="0" err="1">
                <a:solidFill>
                  <a:srgbClr val="1A1A1A"/>
                </a:solidFill>
                <a:latin typeface="Arial" panose="020B0604020202020204" pitchFamily="34" charset="0"/>
                <a:ea typeface="-apple-system"/>
              </a:rPr>
              <a:t>k</a:t>
            </a:r>
            <a:r>
              <a:rPr lang="zh-CN" altLang="zh-CN" sz="1600" dirty="0">
                <a:solidFill>
                  <a:srgbClr val="1A1A1A"/>
                </a:solidFill>
                <a:latin typeface="Arial" panose="020B0604020202020204" pitchFamily="34" charset="0"/>
                <a:ea typeface="-apple-system"/>
              </a:rPr>
              <a:t>，再通过一个图划分算法将</a:t>
            </a:r>
            <a:r>
              <a:rPr lang="en-US" altLang="zh-CN" sz="1600" i="1" dirty="0" err="1">
                <a:solidFill>
                  <a:srgbClr val="1A1A1A"/>
                </a:solidFill>
                <a:latin typeface="Arial" panose="020B0604020202020204" pitchFamily="34" charset="0"/>
                <a:ea typeface="-apple-system"/>
              </a:rPr>
              <a:t>G</a:t>
            </a:r>
            <a:r>
              <a:rPr lang="en-US" altLang="zh-CN" sz="1600" i="1" baseline="-25000" dirty="0" err="1">
                <a:solidFill>
                  <a:srgbClr val="1A1A1A"/>
                </a:solidFill>
                <a:latin typeface="Arial" panose="020B0604020202020204" pitchFamily="34" charset="0"/>
                <a:ea typeface="-apple-system"/>
              </a:rPr>
              <a:t>k</a:t>
            </a:r>
            <a:r>
              <a:rPr lang="zh-CN" altLang="zh-CN" sz="1600" dirty="0">
                <a:solidFill>
                  <a:srgbClr val="1A1A1A"/>
                </a:solidFill>
                <a:latin typeface="Arial" panose="020B0604020202020204" pitchFamily="34" charset="0"/>
                <a:ea typeface="-apple-system"/>
              </a:rPr>
              <a:t>划分成大量的子图，每个子图代表一个初始子簇，第二阶段通过一个凝聚的层次聚类算法反复的合并子簇来找到真正的聚类结果。</a:t>
            </a:r>
            <a:endParaRPr lang="zh-CN" altLang="en-US" sz="1600" dirty="0">
              <a:solidFill>
                <a:srgbClr val="FF0000"/>
              </a:solidFill>
            </a:endParaRPr>
          </a:p>
        </p:txBody>
      </p:sp>
      <p:grpSp>
        <p:nvGrpSpPr>
          <p:cNvPr id="46" name="组合 45"/>
          <p:cNvGrpSpPr/>
          <p:nvPr/>
        </p:nvGrpSpPr>
        <p:grpSpPr>
          <a:xfrm>
            <a:off x="1855394" y="1277180"/>
            <a:ext cx="9641206" cy="1215717"/>
            <a:chOff x="331393" y="1277179"/>
            <a:chExt cx="9641206" cy="1215717"/>
          </a:xfrm>
        </p:grpSpPr>
        <p:sp>
          <p:nvSpPr>
            <p:cNvPr id="42" name="Rectangle 15"/>
            <p:cNvSpPr>
              <a:spLocks noChangeArrowheads="1"/>
            </p:cNvSpPr>
            <p:nvPr/>
          </p:nvSpPr>
          <p:spPr bwMode="auto">
            <a:xfrm>
              <a:off x="331393" y="1277179"/>
              <a:ext cx="9641206" cy="12157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b="1" dirty="0">
                  <a:solidFill>
                    <a:srgbClr val="0000FF"/>
                  </a:solidFill>
                  <a:ea typeface="-apple-system"/>
                </a:rPr>
                <a:t>2</a:t>
              </a:r>
              <a:r>
                <a:rPr lang="zh-CN" altLang="en-US" b="1" dirty="0">
                  <a:solidFill>
                    <a:srgbClr val="0000FF"/>
                  </a:solidFill>
                  <a:ea typeface="-apple-system"/>
                </a:rPr>
                <a:t>、</a:t>
              </a:r>
              <a:r>
                <a:rPr lang="zh-CN" altLang="zh-CN" b="1" dirty="0">
                  <a:solidFill>
                    <a:srgbClr val="0000FF"/>
                  </a:solidFill>
                  <a:ea typeface="-apple-system"/>
                </a:rPr>
                <a:t>子图划分</a:t>
              </a:r>
              <a:r>
                <a:rPr lang="zh-CN" altLang="en-US" b="1" dirty="0">
                  <a:solidFill>
                    <a:srgbClr val="0000FF"/>
                  </a:solidFill>
                  <a:ea typeface="-apple-system"/>
                </a:rPr>
                <a:t>，</a:t>
              </a:r>
              <a:r>
                <a:rPr lang="zh-CN" altLang="zh-CN" dirty="0">
                  <a:solidFill>
                    <a:srgbClr val="1A1A1A"/>
                  </a:solidFill>
                  <a:ea typeface="-apple-system"/>
                </a:rPr>
                <a:t>Chameleon使用hMetis算法根据最小化截断的边的权重之和来分隔</a:t>
              </a:r>
              <a:endParaRPr lang="en-US" altLang="zh-CN" dirty="0">
                <a:solidFill>
                  <a:srgbClr val="1A1A1A"/>
                </a:solidFill>
                <a:ea typeface="-apple-system"/>
              </a:endParaRPr>
            </a:p>
            <a:p>
              <a:r>
                <a:rPr lang="zh-CN" altLang="zh-CN" dirty="0">
                  <a:solidFill>
                    <a:srgbClr val="1A1A1A"/>
                  </a:solidFill>
                  <a:ea typeface="-apple-system"/>
                </a:rPr>
                <a:t>k近邻图。</a:t>
              </a:r>
              <a:endParaRPr lang="zh-CN" altLang="zh-CN" dirty="0"/>
            </a:p>
            <a:p>
              <a:r>
                <a:rPr lang="en-US" altLang="zh-CN" b="1" dirty="0">
                  <a:solidFill>
                    <a:srgbClr val="0000FF"/>
                  </a:solidFill>
                  <a:ea typeface="-apple-system"/>
                </a:rPr>
                <a:t>3</a:t>
              </a:r>
              <a:r>
                <a:rPr lang="zh-CN" altLang="en-US" b="1" dirty="0">
                  <a:solidFill>
                    <a:srgbClr val="0000FF"/>
                  </a:solidFill>
                  <a:ea typeface="-apple-system"/>
                </a:rPr>
                <a:t>、</a:t>
              </a:r>
              <a:r>
                <a:rPr lang="zh-CN" altLang="zh-CN" b="1" dirty="0">
                  <a:solidFill>
                    <a:srgbClr val="0000FF"/>
                  </a:solidFill>
                  <a:ea typeface="-apple-system"/>
                </a:rPr>
                <a:t>子簇合并</a:t>
              </a:r>
              <a:r>
                <a:rPr lang="zh-CN" altLang="en-US" b="1" dirty="0">
                  <a:solidFill>
                    <a:srgbClr val="0000FF"/>
                  </a:solidFill>
                  <a:ea typeface="-apple-system"/>
                </a:rPr>
                <a:t>，</a:t>
              </a:r>
              <a:r>
                <a:rPr lang="zh-CN" altLang="zh-CN" dirty="0">
                  <a:solidFill>
                    <a:srgbClr val="1A1A1A"/>
                  </a:solidFill>
                  <a:ea typeface="-apple-system"/>
                </a:rPr>
                <a:t>Chameleon使用度量</a:t>
              </a:r>
              <a:r>
                <a:rPr lang="en-US" altLang="zh-CN" dirty="0">
                  <a:solidFill>
                    <a:srgbClr val="1A1A1A"/>
                  </a:solidFill>
                  <a:ea typeface="-apple-system"/>
                </a:rPr>
                <a:t>                                        </a:t>
              </a:r>
              <a:r>
                <a:rPr lang="zh-CN" altLang="zh-CN" sz="1900" dirty="0">
                  <a:solidFill>
                    <a:srgbClr val="1A1A1A"/>
                  </a:solidFill>
                  <a:ea typeface="-apple-system"/>
                </a:rPr>
                <a:t>来</a:t>
              </a:r>
              <a:r>
                <a:rPr lang="zh-CN" altLang="zh-CN" dirty="0">
                  <a:solidFill>
                    <a:srgbClr val="1A1A1A"/>
                  </a:solidFill>
                  <a:ea typeface="-apple-system"/>
                </a:rPr>
                <a:t>选择合并的子簇，</a:t>
              </a:r>
              <a:endParaRPr lang="en-US" altLang="zh-CN" dirty="0">
                <a:solidFill>
                  <a:srgbClr val="1A1A1A"/>
                </a:solidFill>
                <a:ea typeface="-apple-system"/>
              </a:endParaRPr>
            </a:p>
            <a:p>
              <a:r>
                <a:rPr lang="zh-CN" altLang="zh-CN" dirty="0">
                  <a:solidFill>
                    <a:srgbClr val="1A1A1A"/>
                  </a:solidFill>
                  <a:ea typeface="-apple-system"/>
                </a:rPr>
                <a:t>用这个度量是同时考虑到了两个子簇之间的互连性和近似性。</a:t>
              </a:r>
            </a:p>
          </p:txBody>
        </p:sp>
        <p:pic>
          <p:nvPicPr>
            <p:cNvPr id="44" name="图片 43"/>
            <p:cNvPicPr>
              <a:picLocks noChangeAspect="1"/>
            </p:cNvPicPr>
            <p:nvPr/>
          </p:nvPicPr>
          <p:blipFill>
            <a:blip r:embed="rId8"/>
            <a:stretch>
              <a:fillRect/>
            </a:stretch>
          </p:blipFill>
          <p:spPr>
            <a:xfrm>
              <a:off x="4133709" y="1890537"/>
              <a:ext cx="2295542" cy="314327"/>
            </a:xfrm>
            <a:prstGeom prst="rect">
              <a:avLst/>
            </a:prstGeom>
          </p:spPr>
        </p:pic>
      </p:grpSp>
      <p:sp>
        <p:nvSpPr>
          <p:cNvPr id="45" name="标题 1"/>
          <p:cNvSpPr txBox="1">
            <a:spLocks/>
          </p:cNvSpPr>
          <p:nvPr/>
        </p:nvSpPr>
        <p:spPr bwMode="black">
          <a:xfrm>
            <a:off x="558800" y="304801"/>
            <a:ext cx="8229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3200">
                <a:solidFill>
                  <a:schemeClr val="tx2"/>
                </a:solidFill>
                <a:latin typeface="Arial" charset="0"/>
              </a:defRPr>
            </a:lvl2pPr>
            <a:lvl3pPr algn="l" rtl="0" eaLnBrk="0" fontAlgn="base" hangingPunct="0">
              <a:spcBef>
                <a:spcPct val="0"/>
              </a:spcBef>
              <a:spcAft>
                <a:spcPct val="0"/>
              </a:spcAft>
              <a:defRPr sz="3200">
                <a:solidFill>
                  <a:schemeClr val="tx2"/>
                </a:solidFill>
                <a:latin typeface="Arial" charset="0"/>
              </a:defRPr>
            </a:lvl3pPr>
            <a:lvl4pPr algn="l" rtl="0" eaLnBrk="0" fontAlgn="base" hangingPunct="0">
              <a:spcBef>
                <a:spcPct val="0"/>
              </a:spcBef>
              <a:spcAft>
                <a:spcPct val="0"/>
              </a:spcAft>
              <a:defRPr sz="3200">
                <a:solidFill>
                  <a:schemeClr val="tx2"/>
                </a:solidFill>
                <a:latin typeface="Arial" charset="0"/>
              </a:defRPr>
            </a:lvl4pPr>
            <a:lvl5pPr algn="l" rtl="0" eaLnBrk="0" fontAlgn="base" hangingPunct="0">
              <a:spcBef>
                <a:spcPct val="0"/>
              </a:spcBef>
              <a:spcAft>
                <a:spcPct val="0"/>
              </a:spcAft>
              <a:defRPr sz="3200">
                <a:solidFill>
                  <a:schemeClr val="tx2"/>
                </a:solidFill>
                <a:latin typeface="Arial" charset="0"/>
              </a:defRPr>
            </a:lvl5pPr>
            <a:lvl6pPr marL="457200" algn="l" rtl="0" eaLnBrk="1" fontAlgn="base" hangingPunct="1">
              <a:spcBef>
                <a:spcPct val="0"/>
              </a:spcBef>
              <a:spcAft>
                <a:spcPct val="0"/>
              </a:spcAft>
              <a:defRPr sz="3200">
                <a:solidFill>
                  <a:schemeClr val="tx2"/>
                </a:solidFill>
                <a:latin typeface="Arial" charset="0"/>
              </a:defRPr>
            </a:lvl6pPr>
            <a:lvl7pPr marL="914400" algn="l" rtl="0" eaLnBrk="1" fontAlgn="base" hangingPunct="1">
              <a:spcBef>
                <a:spcPct val="0"/>
              </a:spcBef>
              <a:spcAft>
                <a:spcPct val="0"/>
              </a:spcAft>
              <a:defRPr sz="3200">
                <a:solidFill>
                  <a:schemeClr val="tx2"/>
                </a:solidFill>
                <a:latin typeface="Arial" charset="0"/>
              </a:defRPr>
            </a:lvl7pPr>
            <a:lvl8pPr marL="1371600" algn="l" rtl="0" eaLnBrk="1" fontAlgn="base" hangingPunct="1">
              <a:spcBef>
                <a:spcPct val="0"/>
              </a:spcBef>
              <a:spcAft>
                <a:spcPct val="0"/>
              </a:spcAft>
              <a:defRPr sz="3200">
                <a:solidFill>
                  <a:schemeClr val="tx2"/>
                </a:solidFill>
                <a:latin typeface="Arial" charset="0"/>
              </a:defRPr>
            </a:lvl8pPr>
            <a:lvl9pPr marL="1828800" algn="l" rtl="0" eaLnBrk="1" fontAlgn="base" hangingPunct="1">
              <a:spcBef>
                <a:spcPct val="0"/>
              </a:spcBef>
              <a:spcAft>
                <a:spcPct val="0"/>
              </a:spcAft>
              <a:defRPr sz="3200">
                <a:solidFill>
                  <a:schemeClr val="tx2"/>
                </a:solidFill>
                <a:latin typeface="Arial" charset="0"/>
              </a:defRPr>
            </a:lvl9pPr>
          </a:lstStyle>
          <a:p>
            <a:r>
              <a:rPr lang="en-US" altLang="zh-CN" kern="0"/>
              <a:t>18.4 </a:t>
            </a:r>
            <a:r>
              <a:rPr lang="zh-CN" altLang="zh-CN" kern="0">
                <a:latin typeface="宋体" pitchFamily="2" charset="-122"/>
                <a:ea typeface="宋体" pitchFamily="2" charset="-122"/>
              </a:rPr>
              <a:t>层次聚类算法</a:t>
            </a:r>
            <a:r>
              <a:rPr lang="en-US" altLang="zh-CN" kern="0">
                <a:latin typeface="宋体" pitchFamily="2" charset="-122"/>
                <a:ea typeface="宋体" pitchFamily="2" charset="-122"/>
              </a:rPr>
              <a:t>-</a:t>
            </a:r>
            <a:r>
              <a:rPr lang="zh-CN" altLang="en-US" kern="0"/>
              <a:t>实例讲解：</a:t>
            </a:r>
            <a:endParaRPr lang="zh-CN" altLang="en-US" kern="0" dirty="0"/>
          </a:p>
        </p:txBody>
      </p:sp>
    </p:spTree>
    <p:extLst>
      <p:ext uri="{BB962C8B-B14F-4D97-AF65-F5344CB8AC3E}">
        <p14:creationId xmlns:p14="http://schemas.microsoft.com/office/powerpoint/2010/main" val="293550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500" fill="hold"/>
                                        <p:tgtEl>
                                          <p:spTgt spid="41"/>
                                        </p:tgtEl>
                                        <p:attrNameLst>
                                          <p:attrName>ppt_x</p:attrName>
                                        </p:attrNameLst>
                                      </p:cBhvr>
                                      <p:tavLst>
                                        <p:tav tm="0">
                                          <p:val>
                                            <p:strVal val="#ppt_x"/>
                                          </p:val>
                                        </p:tav>
                                        <p:tav tm="100000">
                                          <p:val>
                                            <p:strVal val="#ppt_x"/>
                                          </p:val>
                                        </p:tav>
                                      </p:tavLst>
                                    </p:anim>
                                    <p:anim calcmode="lin" valueType="num">
                                      <p:cBhvr additive="base">
                                        <p:cTn id="3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fill="hold"/>
                                        <p:tgtEl>
                                          <p:spTgt spid="39"/>
                                        </p:tgtEl>
                                        <p:attrNameLst>
                                          <p:attrName>ppt_x</p:attrName>
                                        </p:attrNameLst>
                                      </p:cBhvr>
                                      <p:tavLst>
                                        <p:tav tm="0">
                                          <p:val>
                                            <p:strVal val="#ppt_x"/>
                                          </p:val>
                                        </p:tav>
                                        <p:tav tm="100000">
                                          <p:val>
                                            <p:strVal val="#ppt_x"/>
                                          </p:val>
                                        </p:tav>
                                      </p:tavLst>
                                    </p:anim>
                                    <p:anim calcmode="lin" valueType="num">
                                      <p:cBhvr additive="base">
                                        <p:cTn id="4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29" grpId="0"/>
      <p:bldP spid="39"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2914627" y="1657337"/>
            <a:ext cx="6362747" cy="3543326"/>
          </a:xfrm>
          <a:prstGeom prst="rect">
            <a:avLst/>
          </a:prstGeom>
        </p:spPr>
      </p:pic>
      <p:sp>
        <p:nvSpPr>
          <p:cNvPr id="8" name="矩形 7"/>
          <p:cNvSpPr/>
          <p:nvPr/>
        </p:nvSpPr>
        <p:spPr>
          <a:xfrm>
            <a:off x="4387839" y="5859735"/>
            <a:ext cx="3416320" cy="369332"/>
          </a:xfrm>
          <a:prstGeom prst="rect">
            <a:avLst/>
          </a:prstGeom>
          <a:solidFill>
            <a:schemeClr val="bg1"/>
          </a:solidFill>
        </p:spPr>
        <p:txBody>
          <a:bodyPr wrap="none">
            <a:spAutoFit/>
          </a:bodyPr>
          <a:lstStyle/>
          <a:p>
            <a:r>
              <a:rPr lang="zh-CN" altLang="en-US" dirty="0">
                <a:solidFill>
                  <a:srgbClr val="444444"/>
                </a:solidFill>
                <a:latin typeface="微软雅黑" panose="020B0503020204020204" pitchFamily="34" charset="-122"/>
                <a:ea typeface="微软雅黑" panose="020B0503020204020204" pitchFamily="34" charset="-122"/>
              </a:rPr>
              <a:t>第一阶段后形成的几个小的子簇</a:t>
            </a:r>
            <a:endParaRPr lang="zh-CN" altLang="en-US"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实例讲解：</a:t>
            </a:r>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32</a:t>
            </a:fld>
            <a:endParaRPr lang="en-US" altLang="zh-CN" dirty="0"/>
          </a:p>
        </p:txBody>
      </p:sp>
      <p:sp>
        <p:nvSpPr>
          <p:cNvPr id="10" name="矩形 9"/>
          <p:cNvSpPr/>
          <p:nvPr/>
        </p:nvSpPr>
        <p:spPr>
          <a:xfrm>
            <a:off x="4116289" y="5859735"/>
            <a:ext cx="3687871" cy="369332"/>
          </a:xfrm>
          <a:prstGeom prst="rect">
            <a:avLst/>
          </a:prstGeom>
          <a:solidFill>
            <a:schemeClr val="bg1"/>
          </a:solidFill>
        </p:spPr>
        <p:txBody>
          <a:bodyPr wrap="square">
            <a:spAutoFit/>
          </a:bodyPr>
          <a:lstStyle/>
          <a:p>
            <a:pPr algn="ctr"/>
            <a:r>
              <a:rPr lang="zh-CN" altLang="en-US" dirty="0">
                <a:solidFill>
                  <a:srgbClr val="4D4D4D"/>
                </a:solidFill>
                <a:latin typeface="Microsoft YaHei" panose="020B0503020204020204" pitchFamily="34" charset="-122"/>
                <a:ea typeface="Microsoft YaHei" panose="020B0503020204020204" pitchFamily="34" charset="-122"/>
              </a:rPr>
              <a:t>第二阶段合并的结果</a:t>
            </a:r>
            <a:endParaRPr lang="zh-CN" altLang="en-US" dirty="0"/>
          </a:p>
        </p:txBody>
      </p:sp>
      <p:sp>
        <p:nvSpPr>
          <p:cNvPr id="6" name="矩形 5"/>
          <p:cNvSpPr/>
          <p:nvPr/>
        </p:nvSpPr>
        <p:spPr>
          <a:xfrm>
            <a:off x="4256584" y="5859735"/>
            <a:ext cx="3744416" cy="369332"/>
          </a:xfrm>
          <a:prstGeom prst="rect">
            <a:avLst/>
          </a:prstGeom>
          <a:solidFill>
            <a:schemeClr val="bg1"/>
          </a:solidFill>
        </p:spPr>
        <p:txBody>
          <a:bodyPr wrap="square">
            <a:spAutoFit/>
          </a:bodyPr>
          <a:lstStyle/>
          <a:p>
            <a:pPr algn="ctr"/>
            <a:r>
              <a:rPr lang="en-US" altLang="zh-CN" dirty="0">
                <a:solidFill>
                  <a:srgbClr val="1A1A1A"/>
                </a:solidFill>
                <a:latin typeface="微软雅黑" panose="020B0503020204020204" pitchFamily="34" charset="-122"/>
                <a:ea typeface="微软雅黑" panose="020B0503020204020204" pitchFamily="34" charset="-122"/>
                <a:cs typeface="Times New Roman" panose="02020603050405020304" pitchFamily="18" charset="0"/>
              </a:rPr>
              <a:t>Chameleon</a:t>
            </a:r>
            <a:r>
              <a:rPr lang="zh-CN" altLang="en-US" dirty="0">
                <a:solidFill>
                  <a:srgbClr val="1A1A1A"/>
                </a:solidFill>
                <a:latin typeface="微软雅黑" panose="020B0503020204020204" pitchFamily="34" charset="-122"/>
                <a:ea typeface="微软雅黑" panose="020B0503020204020204" pitchFamily="34" charset="-122"/>
                <a:cs typeface="Times New Roman" panose="02020603050405020304" pitchFamily="18" charset="0"/>
              </a:rPr>
              <a:t>聚类结果图</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图片 8"/>
          <p:cNvPicPr>
            <a:picLocks noChangeAspect="1"/>
          </p:cNvPicPr>
          <p:nvPr/>
        </p:nvPicPr>
        <p:blipFill>
          <a:blip r:embed="rId3"/>
          <a:stretch>
            <a:fillRect/>
          </a:stretch>
        </p:blipFill>
        <p:spPr>
          <a:xfrm>
            <a:off x="2840807" y="1462203"/>
            <a:ext cx="6515148" cy="3633814"/>
          </a:xfrm>
          <a:prstGeom prst="rect">
            <a:avLst/>
          </a:prstGeom>
        </p:spPr>
      </p:pic>
      <p:pic>
        <p:nvPicPr>
          <p:cNvPr id="5" name="图片 4"/>
          <p:cNvPicPr>
            <a:picLocks noChangeAspect="1"/>
          </p:cNvPicPr>
          <p:nvPr/>
        </p:nvPicPr>
        <p:blipFill>
          <a:blip r:embed="rId4"/>
          <a:stretch>
            <a:fillRect/>
          </a:stretch>
        </p:blipFill>
        <p:spPr>
          <a:xfrm>
            <a:off x="2840808" y="1135840"/>
            <a:ext cx="6510385" cy="4586321"/>
          </a:xfrm>
          <a:prstGeom prst="rect">
            <a:avLst/>
          </a:prstGeom>
        </p:spPr>
      </p:pic>
    </p:spTree>
    <p:extLst>
      <p:ext uri="{BB962C8B-B14F-4D97-AF65-F5344CB8AC3E}">
        <p14:creationId xmlns:p14="http://schemas.microsoft.com/office/powerpoint/2010/main" val="22820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图片 26"/>
          <p:cNvPicPr>
            <a:picLocks noChangeAspect="1"/>
          </p:cNvPicPr>
          <p:nvPr/>
        </p:nvPicPr>
        <p:blipFill>
          <a:blip r:embed="rId2"/>
          <a:stretch>
            <a:fillRect/>
          </a:stretch>
        </p:blipFill>
        <p:spPr>
          <a:xfrm>
            <a:off x="1991544" y="5368000"/>
            <a:ext cx="3646400" cy="1490000"/>
          </a:xfrm>
          <a:prstGeom prst="rect">
            <a:avLst/>
          </a:prstGeom>
          <a:ln>
            <a:solidFill>
              <a:srgbClr val="92D050"/>
            </a:solidFill>
          </a:ln>
        </p:spPr>
      </p:pic>
      <p:sp>
        <p:nvSpPr>
          <p:cNvPr id="2" name="标题 1"/>
          <p:cNvSpPr>
            <a:spLocks noGrp="1"/>
          </p:cNvSpPr>
          <p:nvPr>
            <p:ph type="title"/>
          </p:nvPr>
        </p:nvSpPr>
        <p:spPr>
          <a:xfrm>
            <a:off x="105070" y="152401"/>
            <a:ext cx="8229600" cy="563563"/>
          </a:xfrm>
        </p:spPr>
        <p:txBody>
          <a:bodyPr/>
          <a:lstStyle/>
          <a:p>
            <a:r>
              <a:rPr lang="zh-CN" altLang="en-US" dirty="0"/>
              <a:t>实例讲解</a:t>
            </a:r>
            <a:r>
              <a:rPr lang="en-US" altLang="zh-CN" dirty="0"/>
              <a:t>(</a:t>
            </a:r>
            <a:r>
              <a:rPr lang="zh-CN" altLang="en-US" dirty="0"/>
              <a:t>续</a:t>
            </a:r>
            <a:r>
              <a:rPr lang="en-US" altLang="zh-CN" dirty="0"/>
              <a:t>)</a:t>
            </a:r>
            <a:r>
              <a:rPr lang="zh-CN" altLang="en-US" dirty="0"/>
              <a:t>：</a:t>
            </a:r>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33</a:t>
            </a:fld>
            <a:endParaRPr lang="en-US" altLang="zh-CN" dirty="0"/>
          </a:p>
        </p:txBody>
      </p:sp>
      <p:pic>
        <p:nvPicPr>
          <p:cNvPr id="15" name="图片 14"/>
          <p:cNvPicPr>
            <a:picLocks noChangeAspect="1"/>
          </p:cNvPicPr>
          <p:nvPr/>
        </p:nvPicPr>
        <p:blipFill>
          <a:blip r:embed="rId3"/>
          <a:stretch>
            <a:fillRect/>
          </a:stretch>
        </p:blipFill>
        <p:spPr>
          <a:xfrm>
            <a:off x="1767124" y="992837"/>
            <a:ext cx="4860684" cy="1213354"/>
          </a:xfrm>
          <a:prstGeom prst="rect">
            <a:avLst/>
          </a:prstGeom>
          <a:ln>
            <a:solidFill>
              <a:srgbClr val="00FFFF"/>
            </a:solidFill>
          </a:ln>
        </p:spPr>
      </p:pic>
      <p:pic>
        <p:nvPicPr>
          <p:cNvPr id="16" name="图片 15"/>
          <p:cNvPicPr>
            <a:picLocks noChangeAspect="1"/>
          </p:cNvPicPr>
          <p:nvPr/>
        </p:nvPicPr>
        <p:blipFill>
          <a:blip r:embed="rId4"/>
          <a:stretch>
            <a:fillRect/>
          </a:stretch>
        </p:blipFill>
        <p:spPr>
          <a:xfrm>
            <a:off x="1812346" y="2247861"/>
            <a:ext cx="4770240" cy="1738551"/>
          </a:xfrm>
          <a:prstGeom prst="rect">
            <a:avLst/>
          </a:prstGeom>
          <a:ln>
            <a:solidFill>
              <a:srgbClr val="7030A0"/>
            </a:solidFill>
          </a:ln>
        </p:spPr>
      </p:pic>
      <p:sp>
        <p:nvSpPr>
          <p:cNvPr id="22" name="AutoShape 5" descr="[公式]"/>
          <p:cNvSpPr>
            <a:spLocks noChangeAspect="1" noChangeArrowheads="1"/>
          </p:cNvSpPr>
          <p:nvPr/>
        </p:nvSpPr>
        <p:spPr bwMode="auto">
          <a:xfrm>
            <a:off x="13642974" y="-144463"/>
            <a:ext cx="666807"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descr="[公式]"/>
          <p:cNvSpPr>
            <a:spLocks noChangeAspect="1" noChangeArrowheads="1"/>
          </p:cNvSpPr>
          <p:nvPr/>
        </p:nvSpPr>
        <p:spPr bwMode="auto">
          <a:xfrm>
            <a:off x="16525874" y="-144463"/>
            <a:ext cx="666807"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6" name="图片 25"/>
          <p:cNvPicPr>
            <a:picLocks noChangeAspect="1"/>
          </p:cNvPicPr>
          <p:nvPr/>
        </p:nvPicPr>
        <p:blipFill>
          <a:blip r:embed="rId5"/>
          <a:stretch>
            <a:fillRect/>
          </a:stretch>
        </p:blipFill>
        <p:spPr>
          <a:xfrm>
            <a:off x="1807236" y="4028082"/>
            <a:ext cx="4745533" cy="1420164"/>
          </a:xfrm>
          <a:prstGeom prst="rect">
            <a:avLst/>
          </a:prstGeom>
          <a:ln>
            <a:solidFill>
              <a:srgbClr val="FF7A00"/>
            </a:solidFill>
          </a:ln>
        </p:spPr>
      </p:pic>
      <p:pic>
        <p:nvPicPr>
          <p:cNvPr id="28" name="图片 27"/>
          <p:cNvPicPr>
            <a:picLocks noChangeAspect="1"/>
          </p:cNvPicPr>
          <p:nvPr/>
        </p:nvPicPr>
        <p:blipFill>
          <a:blip r:embed="rId6"/>
          <a:stretch>
            <a:fillRect/>
          </a:stretch>
        </p:blipFill>
        <p:spPr>
          <a:xfrm>
            <a:off x="7042740" y="-144463"/>
            <a:ext cx="3932204" cy="6999323"/>
          </a:xfrm>
          <a:prstGeom prst="rect">
            <a:avLst/>
          </a:prstGeom>
        </p:spPr>
      </p:pic>
      <p:sp>
        <p:nvSpPr>
          <p:cNvPr id="3" name="内容占位符 2"/>
          <p:cNvSpPr>
            <a:spLocks noGrp="1"/>
          </p:cNvSpPr>
          <p:nvPr>
            <p:ph idx="1"/>
          </p:nvPr>
        </p:nvSpPr>
        <p:spPr>
          <a:xfrm>
            <a:off x="2999656" y="223297"/>
            <a:ext cx="4877854" cy="492667"/>
          </a:xfrm>
          <a:solidFill>
            <a:schemeClr val="bg1"/>
          </a:solidFill>
        </p:spPr>
        <p:txBody>
          <a:bodyPr/>
          <a:lstStyle/>
          <a:p>
            <a:pPr marL="0" indent="0">
              <a:buNone/>
            </a:pPr>
            <a:r>
              <a:rPr lang="en-US" altLang="zh-CN" sz="1600" dirty="0"/>
              <a:t>1.</a:t>
            </a:r>
            <a:r>
              <a:rPr lang="zh-CN" altLang="en-US" sz="1600" dirty="0"/>
              <a:t>王鹏宇</a:t>
            </a:r>
            <a:r>
              <a:rPr lang="en-US" altLang="zh-CN" sz="1600" dirty="0"/>
              <a:t> </a:t>
            </a:r>
            <a:r>
              <a:rPr lang="zh-CN" altLang="en-US" sz="1600" dirty="0"/>
              <a:t>等，一种基于局部特征的层次聚类算法，中国海洋大学学报</a:t>
            </a:r>
            <a:r>
              <a:rPr lang="en-US" altLang="zh-CN" sz="1600" dirty="0"/>
              <a:t>49(</a:t>
            </a:r>
            <a:r>
              <a:rPr lang="en-US" altLang="zh-CN" sz="1600" dirty="0" err="1"/>
              <a:t>Sup.Ⅱ</a:t>
            </a:r>
            <a:r>
              <a:rPr lang="en-US" altLang="zh-CN" sz="1600" dirty="0"/>
              <a:t>):176</a:t>
            </a:r>
            <a:r>
              <a:rPr lang="zh-CN" altLang="en-US" sz="1600" dirty="0"/>
              <a:t>～</a:t>
            </a:r>
            <a:r>
              <a:rPr lang="en-US" altLang="zh-CN" sz="1600" dirty="0"/>
              <a:t>184,Dec,2019.</a:t>
            </a:r>
            <a:endParaRPr lang="zh-CN" altLang="en-US" sz="1600" dirty="0"/>
          </a:p>
        </p:txBody>
      </p:sp>
    </p:spTree>
    <p:extLst>
      <p:ext uri="{BB962C8B-B14F-4D97-AF65-F5344CB8AC3E}">
        <p14:creationId xmlns:p14="http://schemas.microsoft.com/office/powerpoint/2010/main" val="292033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实例讲解：</a:t>
            </a:r>
          </a:p>
        </p:txBody>
      </p:sp>
      <p:sp>
        <p:nvSpPr>
          <p:cNvPr id="3" name="内容占位符 2"/>
          <p:cNvSpPr>
            <a:spLocks noGrp="1"/>
          </p:cNvSpPr>
          <p:nvPr>
            <p:ph idx="1"/>
          </p:nvPr>
        </p:nvSpPr>
        <p:spPr>
          <a:xfrm>
            <a:off x="1828800" y="980728"/>
            <a:ext cx="8458200" cy="5334000"/>
          </a:xfrm>
        </p:spPr>
        <p:txBody>
          <a:bodyPr/>
          <a:lstStyle/>
          <a:p>
            <a:pPr marL="0" indent="0">
              <a:buNone/>
            </a:pPr>
            <a:r>
              <a:rPr lang="en-US" altLang="zh-CN" sz="2000" dirty="0"/>
              <a:t>1.</a:t>
            </a:r>
            <a:r>
              <a:rPr lang="zh-CN" altLang="en-US" sz="2000" dirty="0"/>
              <a:t>王鹏宇</a:t>
            </a:r>
            <a:r>
              <a:rPr lang="en-US" altLang="zh-CN" sz="2000" dirty="0"/>
              <a:t> </a:t>
            </a:r>
            <a:r>
              <a:rPr lang="zh-CN" altLang="en-US" sz="2000" dirty="0"/>
              <a:t>等，一种基于局部特征的层次聚类算法，中国海洋大学学报</a:t>
            </a:r>
            <a:r>
              <a:rPr lang="en-US" altLang="zh-CN" sz="2000" dirty="0"/>
              <a:t>49(</a:t>
            </a:r>
            <a:r>
              <a:rPr lang="en-US" altLang="zh-CN" sz="2000" dirty="0" err="1"/>
              <a:t>Sup.Ⅱ</a:t>
            </a:r>
            <a:r>
              <a:rPr lang="en-US" altLang="zh-CN" sz="2000" dirty="0"/>
              <a:t>):176</a:t>
            </a:r>
            <a:r>
              <a:rPr lang="zh-CN" altLang="en-US" sz="2000" dirty="0"/>
              <a:t>～</a:t>
            </a:r>
            <a:r>
              <a:rPr lang="en-US" altLang="zh-CN" sz="2000" dirty="0"/>
              <a:t>184,Dec,2019.</a:t>
            </a:r>
          </a:p>
          <a:p>
            <a:pPr marL="0" indent="0">
              <a:buNone/>
            </a:pPr>
            <a:endParaRPr lang="zh-CN" altLang="en-US" sz="2000"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34</a:t>
            </a:fld>
            <a:endParaRPr lang="en-US" altLang="zh-CN" dirty="0"/>
          </a:p>
        </p:txBody>
      </p:sp>
      <p:sp>
        <p:nvSpPr>
          <p:cNvPr id="22" name="AutoShape 5" descr="[公式]"/>
          <p:cNvSpPr>
            <a:spLocks noChangeAspect="1" noChangeArrowheads="1"/>
          </p:cNvSpPr>
          <p:nvPr/>
        </p:nvSpPr>
        <p:spPr bwMode="auto">
          <a:xfrm>
            <a:off x="13642974" y="-144463"/>
            <a:ext cx="666807"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descr="[公式]"/>
          <p:cNvSpPr>
            <a:spLocks noChangeAspect="1" noChangeArrowheads="1"/>
          </p:cNvSpPr>
          <p:nvPr/>
        </p:nvSpPr>
        <p:spPr bwMode="auto">
          <a:xfrm>
            <a:off x="16525874" y="-144463"/>
            <a:ext cx="666807"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a:stretch>
            <a:fillRect/>
          </a:stretch>
        </p:blipFill>
        <p:spPr>
          <a:xfrm>
            <a:off x="1828800" y="1700809"/>
            <a:ext cx="2606310" cy="287413"/>
          </a:xfrm>
          <a:prstGeom prst="rect">
            <a:avLst/>
          </a:prstGeom>
          <a:ln>
            <a:solidFill>
              <a:srgbClr val="0000FF"/>
            </a:solidFill>
          </a:ln>
        </p:spPr>
      </p:pic>
      <p:pic>
        <p:nvPicPr>
          <p:cNvPr id="7" name="图片 6"/>
          <p:cNvPicPr>
            <a:picLocks noChangeAspect="1"/>
          </p:cNvPicPr>
          <p:nvPr/>
        </p:nvPicPr>
        <p:blipFill>
          <a:blip r:embed="rId3"/>
          <a:stretch>
            <a:fillRect/>
          </a:stretch>
        </p:blipFill>
        <p:spPr>
          <a:xfrm>
            <a:off x="1991545" y="2971273"/>
            <a:ext cx="3109935" cy="223839"/>
          </a:xfrm>
          <a:prstGeom prst="rect">
            <a:avLst/>
          </a:prstGeom>
          <a:solidFill>
            <a:schemeClr val="tx2">
              <a:lumMod val="75000"/>
            </a:schemeClr>
          </a:solidFill>
          <a:ln>
            <a:solidFill>
              <a:srgbClr val="00B050"/>
            </a:solidFill>
          </a:ln>
        </p:spPr>
      </p:pic>
      <p:pic>
        <p:nvPicPr>
          <p:cNvPr id="8" name="图片 7"/>
          <p:cNvPicPr>
            <a:picLocks noChangeAspect="1"/>
          </p:cNvPicPr>
          <p:nvPr/>
        </p:nvPicPr>
        <p:blipFill>
          <a:blip r:embed="rId4"/>
          <a:stretch>
            <a:fillRect/>
          </a:stretch>
        </p:blipFill>
        <p:spPr>
          <a:xfrm>
            <a:off x="6655064" y="1512026"/>
            <a:ext cx="3896097" cy="3334497"/>
          </a:xfrm>
          <a:prstGeom prst="rect">
            <a:avLst/>
          </a:prstGeom>
        </p:spPr>
      </p:pic>
      <p:pic>
        <p:nvPicPr>
          <p:cNvPr id="9" name="图片 8"/>
          <p:cNvPicPr>
            <a:picLocks noChangeAspect="1"/>
          </p:cNvPicPr>
          <p:nvPr/>
        </p:nvPicPr>
        <p:blipFill>
          <a:blip r:embed="rId5"/>
          <a:stretch>
            <a:fillRect/>
          </a:stretch>
        </p:blipFill>
        <p:spPr>
          <a:xfrm>
            <a:off x="1746679" y="3287168"/>
            <a:ext cx="4255112" cy="474609"/>
          </a:xfrm>
          <a:prstGeom prst="rect">
            <a:avLst/>
          </a:prstGeom>
          <a:ln>
            <a:solidFill>
              <a:srgbClr val="00FFFF"/>
            </a:solidFill>
          </a:ln>
        </p:spPr>
      </p:pic>
      <p:pic>
        <p:nvPicPr>
          <p:cNvPr id="10" name="图片 9"/>
          <p:cNvPicPr>
            <a:picLocks noChangeAspect="1"/>
          </p:cNvPicPr>
          <p:nvPr/>
        </p:nvPicPr>
        <p:blipFill>
          <a:blip r:embed="rId6"/>
          <a:stretch>
            <a:fillRect/>
          </a:stretch>
        </p:blipFill>
        <p:spPr>
          <a:xfrm>
            <a:off x="1719196" y="5291699"/>
            <a:ext cx="1985977" cy="223839"/>
          </a:xfrm>
          <a:prstGeom prst="rect">
            <a:avLst/>
          </a:prstGeom>
          <a:ln>
            <a:solidFill>
              <a:srgbClr val="FF0000"/>
            </a:solidFill>
          </a:ln>
        </p:spPr>
      </p:pic>
      <p:pic>
        <p:nvPicPr>
          <p:cNvPr id="11" name="图片 10"/>
          <p:cNvPicPr>
            <a:picLocks noChangeAspect="1"/>
          </p:cNvPicPr>
          <p:nvPr/>
        </p:nvPicPr>
        <p:blipFill>
          <a:blip r:embed="rId7"/>
          <a:stretch>
            <a:fillRect/>
          </a:stretch>
        </p:blipFill>
        <p:spPr>
          <a:xfrm>
            <a:off x="1719195" y="3897330"/>
            <a:ext cx="4574394" cy="1321016"/>
          </a:xfrm>
          <a:prstGeom prst="rect">
            <a:avLst/>
          </a:prstGeom>
          <a:ln>
            <a:solidFill>
              <a:srgbClr val="7030A0"/>
            </a:solidFill>
          </a:ln>
        </p:spPr>
      </p:pic>
      <p:pic>
        <p:nvPicPr>
          <p:cNvPr id="12" name="图片 11"/>
          <p:cNvPicPr>
            <a:picLocks noChangeAspect="1"/>
          </p:cNvPicPr>
          <p:nvPr/>
        </p:nvPicPr>
        <p:blipFill>
          <a:blip r:embed="rId8"/>
          <a:stretch>
            <a:fillRect/>
          </a:stretch>
        </p:blipFill>
        <p:spPr>
          <a:xfrm>
            <a:off x="1602985" y="5700885"/>
            <a:ext cx="5010187" cy="1138246"/>
          </a:xfrm>
          <a:prstGeom prst="rect">
            <a:avLst/>
          </a:prstGeom>
          <a:ln>
            <a:solidFill>
              <a:srgbClr val="367376"/>
            </a:solidFill>
          </a:ln>
        </p:spPr>
      </p:pic>
      <p:sp>
        <p:nvSpPr>
          <p:cNvPr id="14" name="矩形 13"/>
          <p:cNvSpPr/>
          <p:nvPr/>
        </p:nvSpPr>
        <p:spPr>
          <a:xfrm>
            <a:off x="4073667" y="5268570"/>
            <a:ext cx="2219922" cy="369332"/>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阈值近邻度</a:t>
            </a:r>
            <a:r>
              <a:rPr lang="en-US" altLang="zh-CN" dirty="0">
                <a:latin typeface="Times New Roman" panose="02020603050405020304" pitchFamily="18" charset="0"/>
                <a:cs typeface="Times New Roman" panose="02020603050405020304" pitchFamily="18" charset="0"/>
              </a:rPr>
              <a:t>0&lt;</a:t>
            </a:r>
            <a:r>
              <a:rPr lang="en-US" altLang="zh-CN" i="1" dirty="0" err="1">
                <a:latin typeface="Times New Roman" panose="02020603050405020304" pitchFamily="18" charset="0"/>
                <a:cs typeface="Times New Roman" panose="02020603050405020304" pitchFamily="18" charset="0"/>
              </a:rPr>
              <a:t>th</a:t>
            </a:r>
            <a:r>
              <a:rPr lang="en-US" altLang="zh-CN" i="1" baseline="-25000" dirty="0" err="1">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&lt;1</a:t>
            </a:r>
            <a:endParaRPr lang="zh-CN" altLang="en-US" dirty="0">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9"/>
          <a:stretch>
            <a:fillRect/>
          </a:stretch>
        </p:blipFill>
        <p:spPr>
          <a:xfrm>
            <a:off x="7032104" y="5227844"/>
            <a:ext cx="2709882" cy="285752"/>
          </a:xfrm>
          <a:prstGeom prst="rect">
            <a:avLst/>
          </a:prstGeom>
          <a:ln>
            <a:solidFill>
              <a:srgbClr val="7030A0"/>
            </a:solidFill>
          </a:ln>
        </p:spPr>
      </p:pic>
      <p:pic>
        <p:nvPicPr>
          <p:cNvPr id="18" name="图片 17"/>
          <p:cNvPicPr>
            <a:picLocks noChangeAspect="1"/>
          </p:cNvPicPr>
          <p:nvPr/>
        </p:nvPicPr>
        <p:blipFill>
          <a:blip r:embed="rId10"/>
          <a:stretch>
            <a:fillRect/>
          </a:stretch>
        </p:blipFill>
        <p:spPr>
          <a:xfrm>
            <a:off x="6535978" y="5676297"/>
            <a:ext cx="4015183" cy="756768"/>
          </a:xfrm>
          <a:prstGeom prst="rect">
            <a:avLst/>
          </a:prstGeom>
          <a:ln>
            <a:solidFill>
              <a:srgbClr val="FF5050"/>
            </a:solidFill>
          </a:ln>
        </p:spPr>
      </p:pic>
      <p:pic>
        <p:nvPicPr>
          <p:cNvPr id="20" name="图片 19"/>
          <p:cNvPicPr>
            <a:picLocks noChangeAspect="1"/>
          </p:cNvPicPr>
          <p:nvPr/>
        </p:nvPicPr>
        <p:blipFill>
          <a:blip r:embed="rId11"/>
          <a:stretch>
            <a:fillRect/>
          </a:stretch>
        </p:blipFill>
        <p:spPr>
          <a:xfrm>
            <a:off x="1602984" y="2129003"/>
            <a:ext cx="4477792" cy="766276"/>
          </a:xfrm>
          <a:prstGeom prst="rect">
            <a:avLst/>
          </a:prstGeom>
          <a:ln>
            <a:solidFill>
              <a:srgbClr val="FFC000"/>
            </a:solidFill>
          </a:ln>
        </p:spPr>
      </p:pic>
    </p:spTree>
    <p:extLst>
      <p:ext uri="{BB962C8B-B14F-4D97-AF65-F5344CB8AC3E}">
        <p14:creationId xmlns:p14="http://schemas.microsoft.com/office/powerpoint/2010/main" val="2151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实例讲解（续）：</a:t>
            </a:r>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35</a:t>
            </a:fld>
            <a:endParaRPr lang="en-US" altLang="zh-CN" dirty="0"/>
          </a:p>
        </p:txBody>
      </p:sp>
      <p:sp>
        <p:nvSpPr>
          <p:cNvPr id="22" name="AutoShape 5" descr="[公式]"/>
          <p:cNvSpPr>
            <a:spLocks noChangeAspect="1" noChangeArrowheads="1"/>
          </p:cNvSpPr>
          <p:nvPr/>
        </p:nvSpPr>
        <p:spPr bwMode="auto">
          <a:xfrm>
            <a:off x="13642974" y="-144463"/>
            <a:ext cx="666807"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descr="[公式]"/>
          <p:cNvSpPr>
            <a:spLocks noChangeAspect="1" noChangeArrowheads="1"/>
          </p:cNvSpPr>
          <p:nvPr/>
        </p:nvSpPr>
        <p:spPr bwMode="auto">
          <a:xfrm>
            <a:off x="16525874" y="-144463"/>
            <a:ext cx="666807"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p:cNvPicPr>
            <a:picLocks noChangeAspect="1"/>
          </p:cNvPicPr>
          <p:nvPr/>
        </p:nvPicPr>
        <p:blipFill>
          <a:blip r:embed="rId2"/>
          <a:stretch>
            <a:fillRect/>
          </a:stretch>
        </p:blipFill>
        <p:spPr>
          <a:xfrm>
            <a:off x="1828801" y="1103338"/>
            <a:ext cx="2555519" cy="288032"/>
          </a:xfrm>
          <a:prstGeom prst="rect">
            <a:avLst/>
          </a:prstGeom>
          <a:ln>
            <a:solidFill>
              <a:srgbClr val="FF0000"/>
            </a:solidFill>
          </a:ln>
        </p:spPr>
      </p:pic>
      <p:pic>
        <p:nvPicPr>
          <p:cNvPr id="12" name="图片 11"/>
          <p:cNvPicPr>
            <a:picLocks noChangeAspect="1"/>
          </p:cNvPicPr>
          <p:nvPr/>
        </p:nvPicPr>
        <p:blipFill>
          <a:blip r:embed="rId3"/>
          <a:stretch>
            <a:fillRect/>
          </a:stretch>
        </p:blipFill>
        <p:spPr>
          <a:xfrm>
            <a:off x="4548083" y="980729"/>
            <a:ext cx="6086409" cy="1382749"/>
          </a:xfrm>
          <a:prstGeom prst="rect">
            <a:avLst/>
          </a:prstGeom>
          <a:ln>
            <a:solidFill>
              <a:srgbClr val="367376"/>
            </a:solidFill>
          </a:ln>
        </p:spPr>
      </p:pic>
      <p:sp>
        <p:nvSpPr>
          <p:cNvPr id="14" name="矩形 13"/>
          <p:cNvSpPr/>
          <p:nvPr/>
        </p:nvSpPr>
        <p:spPr>
          <a:xfrm>
            <a:off x="2312095" y="1672102"/>
            <a:ext cx="2219922" cy="369332"/>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阈值近邻度</a:t>
            </a:r>
            <a:r>
              <a:rPr lang="en-US" altLang="zh-CN" dirty="0">
                <a:latin typeface="Times New Roman" panose="02020603050405020304" pitchFamily="18" charset="0"/>
                <a:cs typeface="Times New Roman" panose="02020603050405020304" pitchFamily="18" charset="0"/>
              </a:rPr>
              <a:t>0&lt;</a:t>
            </a:r>
            <a:r>
              <a:rPr lang="en-US" altLang="zh-CN" i="1" dirty="0" err="1">
                <a:latin typeface="Times New Roman" panose="02020603050405020304" pitchFamily="18" charset="0"/>
                <a:cs typeface="Times New Roman" panose="02020603050405020304" pitchFamily="18" charset="0"/>
              </a:rPr>
              <a:t>th</a:t>
            </a:r>
            <a:r>
              <a:rPr lang="en-US" altLang="zh-CN" i="1" baseline="-25000" dirty="0" err="1">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&lt;1</a:t>
            </a:r>
            <a:endParaRPr lang="zh-CN" altLang="en-US" dirty="0">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4"/>
          <a:stretch>
            <a:fillRect/>
          </a:stretch>
        </p:blipFill>
        <p:spPr>
          <a:xfrm>
            <a:off x="1611824" y="2445735"/>
            <a:ext cx="3452076" cy="364015"/>
          </a:xfrm>
          <a:prstGeom prst="rect">
            <a:avLst/>
          </a:prstGeom>
          <a:ln>
            <a:solidFill>
              <a:srgbClr val="7030A0"/>
            </a:solidFill>
          </a:ln>
        </p:spPr>
      </p:pic>
      <p:pic>
        <p:nvPicPr>
          <p:cNvPr id="18" name="图片 17"/>
          <p:cNvPicPr>
            <a:picLocks noChangeAspect="1"/>
          </p:cNvPicPr>
          <p:nvPr/>
        </p:nvPicPr>
        <p:blipFill>
          <a:blip r:embed="rId5"/>
          <a:stretch>
            <a:fillRect/>
          </a:stretch>
        </p:blipFill>
        <p:spPr>
          <a:xfrm>
            <a:off x="5377753" y="2410727"/>
            <a:ext cx="5256739" cy="990772"/>
          </a:xfrm>
          <a:prstGeom prst="rect">
            <a:avLst/>
          </a:prstGeom>
          <a:ln>
            <a:solidFill>
              <a:srgbClr val="FF5050"/>
            </a:solidFill>
          </a:ln>
        </p:spPr>
      </p:pic>
      <p:pic>
        <p:nvPicPr>
          <p:cNvPr id="19" name="图片 18"/>
          <p:cNvPicPr>
            <a:picLocks noChangeAspect="1"/>
          </p:cNvPicPr>
          <p:nvPr/>
        </p:nvPicPr>
        <p:blipFill>
          <a:blip r:embed="rId6"/>
          <a:stretch>
            <a:fillRect/>
          </a:stretch>
        </p:blipFill>
        <p:spPr>
          <a:xfrm>
            <a:off x="1611825" y="3383233"/>
            <a:ext cx="6175537" cy="3403329"/>
          </a:xfrm>
          <a:prstGeom prst="rect">
            <a:avLst/>
          </a:prstGeom>
          <a:ln>
            <a:solidFill>
              <a:srgbClr val="FFC000"/>
            </a:solidFill>
          </a:ln>
        </p:spPr>
      </p:pic>
      <p:cxnSp>
        <p:nvCxnSpPr>
          <p:cNvPr id="24" name="直接连接符 23"/>
          <p:cNvCxnSpPr/>
          <p:nvPr/>
        </p:nvCxnSpPr>
        <p:spPr>
          <a:xfrm>
            <a:off x="3719736" y="3717032"/>
            <a:ext cx="3960440" cy="0"/>
          </a:xfrm>
          <a:prstGeom prst="line">
            <a:avLst/>
          </a:prstGeom>
          <a:ln w="285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5" name="内容占位符 2"/>
          <p:cNvSpPr>
            <a:spLocks noGrp="1"/>
          </p:cNvSpPr>
          <p:nvPr>
            <p:ph idx="1"/>
          </p:nvPr>
        </p:nvSpPr>
        <p:spPr>
          <a:xfrm>
            <a:off x="3812282" y="130680"/>
            <a:ext cx="5380062" cy="585284"/>
          </a:xfrm>
          <a:solidFill>
            <a:schemeClr val="bg1"/>
          </a:solidFill>
        </p:spPr>
        <p:txBody>
          <a:bodyPr/>
          <a:lstStyle/>
          <a:p>
            <a:pPr marL="0" indent="0">
              <a:buNone/>
            </a:pPr>
            <a:r>
              <a:rPr lang="en-US" altLang="zh-CN" sz="1800" dirty="0"/>
              <a:t>1.</a:t>
            </a:r>
            <a:r>
              <a:rPr lang="zh-CN" altLang="en-US" sz="1800" dirty="0"/>
              <a:t>王鹏宇</a:t>
            </a:r>
            <a:r>
              <a:rPr lang="en-US" altLang="zh-CN" sz="1800" dirty="0"/>
              <a:t> </a:t>
            </a:r>
            <a:r>
              <a:rPr lang="zh-CN" altLang="en-US" sz="1800" dirty="0"/>
              <a:t>等，一种基于局部特征的层次聚类算法，中国海洋大学学报</a:t>
            </a:r>
            <a:r>
              <a:rPr lang="en-US" altLang="zh-CN" sz="1800" dirty="0"/>
              <a:t>49(</a:t>
            </a:r>
            <a:r>
              <a:rPr lang="en-US" altLang="zh-CN" sz="1800" dirty="0" err="1"/>
              <a:t>Sup.Ⅱ</a:t>
            </a:r>
            <a:r>
              <a:rPr lang="en-US" altLang="zh-CN" sz="1800" dirty="0"/>
              <a:t>):176</a:t>
            </a:r>
            <a:r>
              <a:rPr lang="zh-CN" altLang="en-US" sz="1800" dirty="0"/>
              <a:t>～</a:t>
            </a:r>
            <a:r>
              <a:rPr lang="en-US" altLang="zh-CN" sz="1800" dirty="0"/>
              <a:t>184,Dec,2019.</a:t>
            </a:r>
          </a:p>
          <a:p>
            <a:pPr marL="0" indent="0">
              <a:buNone/>
            </a:pPr>
            <a:endParaRPr lang="zh-CN" altLang="en-US" sz="1800" dirty="0"/>
          </a:p>
        </p:txBody>
      </p:sp>
      <p:pic>
        <p:nvPicPr>
          <p:cNvPr id="15" name="图片 14"/>
          <p:cNvPicPr>
            <a:picLocks noChangeAspect="1"/>
          </p:cNvPicPr>
          <p:nvPr/>
        </p:nvPicPr>
        <p:blipFill>
          <a:blip r:embed="rId7"/>
          <a:stretch>
            <a:fillRect/>
          </a:stretch>
        </p:blipFill>
        <p:spPr>
          <a:xfrm>
            <a:off x="7820870" y="3531162"/>
            <a:ext cx="2847130" cy="1173961"/>
          </a:xfrm>
          <a:prstGeom prst="rect">
            <a:avLst/>
          </a:prstGeom>
        </p:spPr>
      </p:pic>
      <p:cxnSp>
        <p:nvCxnSpPr>
          <p:cNvPr id="26" name="直接连接符 25"/>
          <p:cNvCxnSpPr/>
          <p:nvPr/>
        </p:nvCxnSpPr>
        <p:spPr>
          <a:xfrm>
            <a:off x="3337862" y="4869160"/>
            <a:ext cx="4342314" cy="0"/>
          </a:xfrm>
          <a:prstGeom prst="line">
            <a:avLst/>
          </a:prstGeom>
          <a:ln>
            <a:solidFill>
              <a:srgbClr val="FF0000"/>
            </a:solidFill>
            <a:tailEnd type="none"/>
          </a:ln>
        </p:spPr>
        <p:style>
          <a:lnRef idx="2">
            <a:schemeClr val="dk1"/>
          </a:lnRef>
          <a:fillRef idx="0">
            <a:schemeClr val="dk1"/>
          </a:fillRef>
          <a:effectRef idx="1">
            <a:schemeClr val="dk1"/>
          </a:effectRef>
          <a:fontRef idx="minor">
            <a:schemeClr val="tx1"/>
          </a:fontRef>
        </p:style>
      </p:cxnSp>
      <p:cxnSp>
        <p:nvCxnSpPr>
          <p:cNvPr id="28" name="直接连接符 27"/>
          <p:cNvCxnSpPr/>
          <p:nvPr/>
        </p:nvCxnSpPr>
        <p:spPr>
          <a:xfrm>
            <a:off x="4548082" y="4437112"/>
            <a:ext cx="2844062" cy="0"/>
          </a:xfrm>
          <a:prstGeom prst="line">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8"/>
          <a:stretch>
            <a:fillRect/>
          </a:stretch>
        </p:blipFill>
        <p:spPr>
          <a:xfrm>
            <a:off x="4548082" y="951144"/>
            <a:ext cx="6104762" cy="1400000"/>
          </a:xfrm>
          <a:prstGeom prst="rect">
            <a:avLst/>
          </a:prstGeom>
        </p:spPr>
      </p:pic>
    </p:spTree>
    <p:extLst>
      <p:ext uri="{BB962C8B-B14F-4D97-AF65-F5344CB8AC3E}">
        <p14:creationId xmlns:p14="http://schemas.microsoft.com/office/powerpoint/2010/main" val="16142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实例讲解</a:t>
            </a:r>
            <a:r>
              <a:rPr lang="en-US" altLang="zh-CN" dirty="0"/>
              <a:t>(</a:t>
            </a:r>
            <a:r>
              <a:rPr lang="zh-CN" altLang="en-US" dirty="0"/>
              <a:t>续</a:t>
            </a:r>
            <a:r>
              <a:rPr lang="en-US" altLang="zh-CN" dirty="0"/>
              <a:t>)</a:t>
            </a:r>
            <a:r>
              <a:rPr lang="zh-CN" altLang="en-US" dirty="0"/>
              <a:t>：</a:t>
            </a:r>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36</a:t>
            </a:fld>
            <a:endParaRPr lang="en-US" altLang="zh-CN" dirty="0"/>
          </a:p>
        </p:txBody>
      </p:sp>
      <p:sp>
        <p:nvSpPr>
          <p:cNvPr id="21" name="Rectangle 4"/>
          <p:cNvSpPr>
            <a:spLocks noChangeArrowheads="1"/>
          </p:cNvSpPr>
          <p:nvPr/>
        </p:nvSpPr>
        <p:spPr bwMode="auto">
          <a:xfrm>
            <a:off x="1524000" y="-184666"/>
            <a:ext cx="20004203"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endParaRPr lang="zh-CN" altLang="zh-CN" dirty="0"/>
          </a:p>
        </p:txBody>
      </p:sp>
      <p:sp>
        <p:nvSpPr>
          <p:cNvPr id="22" name="AutoShape 5" descr="[公式]"/>
          <p:cNvSpPr>
            <a:spLocks noChangeAspect="1" noChangeArrowheads="1"/>
          </p:cNvSpPr>
          <p:nvPr/>
        </p:nvSpPr>
        <p:spPr bwMode="auto">
          <a:xfrm>
            <a:off x="13642974" y="-144463"/>
            <a:ext cx="666807"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descr="[公式]"/>
          <p:cNvSpPr>
            <a:spLocks noChangeAspect="1" noChangeArrowheads="1"/>
          </p:cNvSpPr>
          <p:nvPr/>
        </p:nvSpPr>
        <p:spPr bwMode="auto">
          <a:xfrm>
            <a:off x="16525874" y="-144463"/>
            <a:ext cx="666807"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内容占位符 2"/>
          <p:cNvSpPr>
            <a:spLocks noGrp="1"/>
          </p:cNvSpPr>
          <p:nvPr>
            <p:ph idx="1"/>
          </p:nvPr>
        </p:nvSpPr>
        <p:spPr>
          <a:xfrm>
            <a:off x="3812282" y="130680"/>
            <a:ext cx="6017518" cy="778040"/>
          </a:xfrm>
          <a:solidFill>
            <a:schemeClr val="bg1"/>
          </a:solidFill>
        </p:spPr>
        <p:txBody>
          <a:bodyPr/>
          <a:lstStyle/>
          <a:p>
            <a:pPr marL="0" indent="0">
              <a:buNone/>
            </a:pPr>
            <a:r>
              <a:rPr lang="en-US" altLang="zh-CN" sz="2000" dirty="0"/>
              <a:t>1.</a:t>
            </a:r>
            <a:r>
              <a:rPr lang="zh-CN" altLang="en-US" sz="2000" dirty="0"/>
              <a:t>王鹏宇</a:t>
            </a:r>
            <a:r>
              <a:rPr lang="en-US" altLang="zh-CN" sz="2000" dirty="0"/>
              <a:t> </a:t>
            </a:r>
            <a:r>
              <a:rPr lang="zh-CN" altLang="en-US" sz="2000" dirty="0"/>
              <a:t>等，一种基于局部特征的层次聚类算法，中国海洋大学学报</a:t>
            </a:r>
            <a:r>
              <a:rPr lang="en-US" altLang="zh-CN" sz="2000" dirty="0"/>
              <a:t>49(</a:t>
            </a:r>
            <a:r>
              <a:rPr lang="en-US" altLang="zh-CN" sz="2000" dirty="0" err="1"/>
              <a:t>Sup.Ⅱ</a:t>
            </a:r>
            <a:r>
              <a:rPr lang="en-US" altLang="zh-CN" sz="2000" dirty="0"/>
              <a:t>):176</a:t>
            </a:r>
            <a:r>
              <a:rPr lang="zh-CN" altLang="en-US" sz="2000" dirty="0"/>
              <a:t>～</a:t>
            </a:r>
            <a:r>
              <a:rPr lang="en-US" altLang="zh-CN" sz="2000" dirty="0"/>
              <a:t>184,Dec,2019.</a:t>
            </a:r>
          </a:p>
          <a:p>
            <a:pPr marL="0" indent="0">
              <a:buNone/>
            </a:pPr>
            <a:endParaRPr lang="zh-CN" altLang="en-US" sz="2000" dirty="0"/>
          </a:p>
        </p:txBody>
      </p:sp>
      <p:pic>
        <p:nvPicPr>
          <p:cNvPr id="3" name="图片 2"/>
          <p:cNvPicPr>
            <a:picLocks noChangeAspect="1"/>
          </p:cNvPicPr>
          <p:nvPr/>
        </p:nvPicPr>
        <p:blipFill>
          <a:blip r:embed="rId2"/>
          <a:stretch>
            <a:fillRect/>
          </a:stretch>
        </p:blipFill>
        <p:spPr>
          <a:xfrm>
            <a:off x="1559497" y="1053030"/>
            <a:ext cx="4571907" cy="2535225"/>
          </a:xfrm>
          <a:prstGeom prst="rect">
            <a:avLst/>
          </a:prstGeom>
          <a:ln>
            <a:solidFill>
              <a:srgbClr val="FF0000"/>
            </a:solidFill>
          </a:ln>
        </p:spPr>
      </p:pic>
      <p:pic>
        <p:nvPicPr>
          <p:cNvPr id="5" name="图片 4"/>
          <p:cNvPicPr>
            <a:picLocks noChangeAspect="1"/>
          </p:cNvPicPr>
          <p:nvPr/>
        </p:nvPicPr>
        <p:blipFill>
          <a:blip r:embed="rId3"/>
          <a:stretch>
            <a:fillRect/>
          </a:stretch>
        </p:blipFill>
        <p:spPr>
          <a:xfrm>
            <a:off x="1559497" y="3588255"/>
            <a:ext cx="4592637" cy="1692225"/>
          </a:xfrm>
          <a:prstGeom prst="rect">
            <a:avLst/>
          </a:prstGeom>
          <a:ln>
            <a:solidFill>
              <a:srgbClr val="FF0000"/>
            </a:solidFill>
          </a:ln>
        </p:spPr>
      </p:pic>
      <p:pic>
        <p:nvPicPr>
          <p:cNvPr id="7" name="图片 6"/>
          <p:cNvPicPr>
            <a:picLocks noChangeAspect="1"/>
          </p:cNvPicPr>
          <p:nvPr/>
        </p:nvPicPr>
        <p:blipFill>
          <a:blip r:embed="rId4"/>
          <a:stretch>
            <a:fillRect/>
          </a:stretch>
        </p:blipFill>
        <p:spPr>
          <a:xfrm>
            <a:off x="1554986" y="5373216"/>
            <a:ext cx="4788024" cy="1137308"/>
          </a:xfrm>
          <a:prstGeom prst="rect">
            <a:avLst/>
          </a:prstGeom>
          <a:solidFill>
            <a:schemeClr val="bg1"/>
          </a:solidFill>
          <a:ln>
            <a:solidFill>
              <a:srgbClr val="0000FF"/>
            </a:solidFill>
          </a:ln>
        </p:spPr>
      </p:pic>
      <p:pic>
        <p:nvPicPr>
          <p:cNvPr id="8" name="图片 7"/>
          <p:cNvPicPr>
            <a:picLocks noChangeAspect="1"/>
          </p:cNvPicPr>
          <p:nvPr/>
        </p:nvPicPr>
        <p:blipFill>
          <a:blip r:embed="rId5"/>
          <a:stretch>
            <a:fillRect/>
          </a:stretch>
        </p:blipFill>
        <p:spPr>
          <a:xfrm>
            <a:off x="6420544" y="1052736"/>
            <a:ext cx="4211960" cy="257068"/>
          </a:xfrm>
          <a:prstGeom prst="rect">
            <a:avLst/>
          </a:prstGeom>
          <a:ln>
            <a:solidFill>
              <a:srgbClr val="0000FF"/>
            </a:solidFill>
          </a:ln>
        </p:spPr>
      </p:pic>
      <p:pic>
        <p:nvPicPr>
          <p:cNvPr id="9" name="图片 8"/>
          <p:cNvPicPr>
            <a:picLocks noChangeAspect="1"/>
          </p:cNvPicPr>
          <p:nvPr/>
        </p:nvPicPr>
        <p:blipFill>
          <a:blip r:embed="rId6"/>
          <a:stretch>
            <a:fillRect/>
          </a:stretch>
        </p:blipFill>
        <p:spPr>
          <a:xfrm>
            <a:off x="6110430" y="1471926"/>
            <a:ext cx="4523048" cy="1380880"/>
          </a:xfrm>
          <a:prstGeom prst="rect">
            <a:avLst/>
          </a:prstGeom>
          <a:ln>
            <a:solidFill>
              <a:srgbClr val="0000FF"/>
            </a:solidFill>
          </a:ln>
        </p:spPr>
      </p:pic>
      <p:pic>
        <p:nvPicPr>
          <p:cNvPr id="11" name="图片 10"/>
          <p:cNvPicPr>
            <a:picLocks noChangeAspect="1"/>
          </p:cNvPicPr>
          <p:nvPr/>
        </p:nvPicPr>
        <p:blipFill>
          <a:blip r:embed="rId7"/>
          <a:stretch>
            <a:fillRect/>
          </a:stretch>
        </p:blipFill>
        <p:spPr>
          <a:xfrm>
            <a:off x="6214210" y="3271703"/>
            <a:ext cx="4453789" cy="1709012"/>
          </a:xfrm>
          <a:prstGeom prst="rect">
            <a:avLst/>
          </a:prstGeom>
        </p:spPr>
      </p:pic>
    </p:spTree>
    <p:extLst>
      <p:ext uri="{BB962C8B-B14F-4D97-AF65-F5344CB8AC3E}">
        <p14:creationId xmlns:p14="http://schemas.microsoft.com/office/powerpoint/2010/main" val="4063677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18.4 </a:t>
            </a:r>
            <a:r>
              <a:rPr lang="zh-CN" altLang="zh-CN" dirty="0">
                <a:latin typeface="宋体" pitchFamily="2" charset="-122"/>
                <a:ea typeface="宋体" pitchFamily="2" charset="-122"/>
              </a:rPr>
              <a:t>层次聚类算法</a:t>
            </a:r>
            <a:endParaRPr lang="zh-CN" altLang="en-US" dirty="0"/>
          </a:p>
        </p:txBody>
      </p:sp>
      <p:sp>
        <p:nvSpPr>
          <p:cNvPr id="3" name="内容占位符 2"/>
          <p:cNvSpPr>
            <a:spLocks noGrp="1"/>
          </p:cNvSpPr>
          <p:nvPr>
            <p:ph idx="1"/>
          </p:nvPr>
        </p:nvSpPr>
        <p:spPr>
          <a:xfrm>
            <a:off x="406400" y="1066800"/>
            <a:ext cx="10668000" cy="5334000"/>
          </a:xfrm>
        </p:spPr>
        <p:txBody>
          <a:bodyPr/>
          <a:lstStyle/>
          <a:p>
            <a:pPr>
              <a:lnSpc>
                <a:spcPct val="150000"/>
              </a:lnSpc>
            </a:pPr>
            <a:r>
              <a:rPr lang="zh-CN" altLang="en-US" dirty="0"/>
              <a:t>层次聚类法容易受到噪声和数据维度过高的影响。</a:t>
            </a:r>
            <a:endParaRPr lang="en-US" altLang="zh-TW" dirty="0"/>
          </a:p>
          <a:p>
            <a:pPr>
              <a:lnSpc>
                <a:spcPct val="150000"/>
              </a:lnSpc>
            </a:pPr>
            <a:r>
              <a:rPr lang="zh-CN" altLang="en-US" dirty="0"/>
              <a:t>凝聚式层次聚类法的空间要求较大，时间复杂度也较高。时间复杂度</a:t>
            </a:r>
            <a:r>
              <a:rPr lang="en-US" altLang="zh-TW" dirty="0"/>
              <a:t>O(m</a:t>
            </a:r>
            <a:r>
              <a:rPr lang="en-US" altLang="zh-TW" baseline="30000" dirty="0"/>
              <a:t>2</a:t>
            </a:r>
            <a:r>
              <a:rPr lang="en-US" altLang="zh-TW" dirty="0"/>
              <a:t>)</a:t>
            </a:r>
            <a:r>
              <a:rPr lang="zh-CN" altLang="en-US" dirty="0"/>
              <a:t>，空间复杂度</a:t>
            </a:r>
            <a:r>
              <a:rPr lang="en-US" altLang="zh-TW" dirty="0"/>
              <a:t>O(</a:t>
            </a:r>
            <a:r>
              <a:rPr lang="en-US" altLang="zh-TW" dirty="0">
                <a:latin typeface="Times New Roman" panose="02020603050405020304" pitchFamily="18" charset="0"/>
                <a:cs typeface="Times New Roman" panose="02020603050405020304" pitchFamily="18" charset="0"/>
              </a:rPr>
              <a:t>m</a:t>
            </a:r>
            <a:r>
              <a:rPr lang="en-US" altLang="zh-TW" baseline="30000" dirty="0">
                <a:latin typeface="Times New Roman" panose="02020603050405020304" pitchFamily="18" charset="0"/>
                <a:cs typeface="Times New Roman" panose="02020603050405020304" pitchFamily="18" charset="0"/>
              </a:rPr>
              <a:t>2</a:t>
            </a:r>
            <a:r>
              <a:rPr lang="en-US" altLang="zh-TW" i="1" dirty="0">
                <a:latin typeface="Times New Roman" panose="02020603050405020304" pitchFamily="18" charset="0"/>
                <a:cs typeface="Times New Roman" panose="02020603050405020304" pitchFamily="18" charset="0"/>
              </a:rPr>
              <a:t>log</a:t>
            </a:r>
            <a:r>
              <a:rPr lang="en-US" altLang="zh-TW" dirty="0">
                <a:latin typeface="Times New Roman" panose="02020603050405020304" pitchFamily="18" charset="0"/>
                <a:cs typeface="Times New Roman" panose="02020603050405020304" pitchFamily="18" charset="0"/>
              </a:rPr>
              <a:t>m</a:t>
            </a:r>
            <a:r>
              <a:rPr lang="en-US" altLang="zh-TW" dirty="0"/>
              <a:t>) </a:t>
            </a:r>
            <a:r>
              <a:rPr lang="zh-CN" altLang="en-US" dirty="0"/>
              <a:t>，</a:t>
            </a:r>
            <a:r>
              <a:rPr lang="en-US" altLang="zh-CN" dirty="0"/>
              <a:t>m</a:t>
            </a:r>
            <a:r>
              <a:rPr lang="zh-CN" altLang="en-US" dirty="0"/>
              <a:t>为样本个数。</a:t>
            </a:r>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37</a:t>
            </a:fld>
            <a:endParaRPr lang="en-US" altLang="zh-CN" dirty="0"/>
          </a:p>
        </p:txBody>
      </p:sp>
    </p:spTree>
    <p:extLst>
      <p:ext uri="{BB962C8B-B14F-4D97-AF65-F5344CB8AC3E}">
        <p14:creationId xmlns:p14="http://schemas.microsoft.com/office/powerpoint/2010/main" val="1859741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7309" y="122882"/>
            <a:ext cx="8001000" cy="563563"/>
          </a:xfrm>
        </p:spPr>
        <p:txBody>
          <a:bodyPr/>
          <a:lstStyle/>
          <a:p>
            <a:r>
              <a:rPr lang="en-US" altLang="zh-CN" dirty="0"/>
              <a:t>18.5 </a:t>
            </a:r>
            <a:r>
              <a:rPr lang="en-US" altLang="zh-CN" dirty="0">
                <a:latin typeface="宋体" pitchFamily="2" charset="-122"/>
                <a:ea typeface="宋体" pitchFamily="2" charset="-122"/>
              </a:rPr>
              <a:t>K-</a:t>
            </a:r>
            <a:r>
              <a:rPr lang="zh-CN" altLang="zh-CN" dirty="0">
                <a:latin typeface="宋体" pitchFamily="2" charset="-122"/>
                <a:ea typeface="宋体" pitchFamily="2" charset="-122"/>
              </a:rPr>
              <a:t>均值聚类算法</a:t>
            </a:r>
            <a:r>
              <a:rPr lang="zh-CN" altLang="en-US" dirty="0">
                <a:latin typeface="宋体" pitchFamily="2" charset="-122"/>
                <a:ea typeface="宋体" pitchFamily="2" charset="-122"/>
              </a:rPr>
              <a:t>（分割式分类方法）</a:t>
            </a:r>
            <a:endParaRPr lang="zh-CN" altLang="en-US" dirty="0"/>
          </a:p>
        </p:txBody>
      </p:sp>
      <p:sp>
        <p:nvSpPr>
          <p:cNvPr id="3" name="内容占位符 2"/>
          <p:cNvSpPr>
            <a:spLocks noGrp="1"/>
          </p:cNvSpPr>
          <p:nvPr>
            <p:ph idx="1"/>
          </p:nvPr>
        </p:nvSpPr>
        <p:spPr>
          <a:xfrm>
            <a:off x="1828800" y="908720"/>
            <a:ext cx="8659688" cy="5334000"/>
          </a:xfrm>
        </p:spPr>
        <p:txBody>
          <a:bodyPr/>
          <a:lstStyle/>
          <a:p>
            <a:r>
              <a:rPr lang="zh-CN" altLang="en-US" dirty="0"/>
              <a:t>又称为</a:t>
            </a:r>
            <a:r>
              <a:rPr lang="en-US" altLang="zh-CN" dirty="0"/>
              <a:t>C-Means</a:t>
            </a:r>
            <a:r>
              <a:rPr lang="zh-CN" altLang="en-US" dirty="0"/>
              <a:t>法。</a:t>
            </a:r>
            <a:endParaRPr lang="en-US" altLang="zh-TW" dirty="0"/>
          </a:p>
          <a:p>
            <a:pPr lvl="1" eaLnBrk="1" hangingPunct="1">
              <a:lnSpc>
                <a:spcPct val="125000"/>
              </a:lnSpc>
            </a:pPr>
            <a:r>
              <a:rPr lang="zh-CN" altLang="en-US" sz="2400" dirty="0"/>
              <a:t>输入</a:t>
            </a:r>
            <a:endParaRPr lang="en-US" altLang="zh-CN" sz="2400" dirty="0"/>
          </a:p>
          <a:p>
            <a:pPr marL="457200" lvl="1" indent="0" eaLnBrk="1" hangingPunct="1">
              <a:lnSpc>
                <a:spcPct val="125000"/>
              </a:lnSpc>
              <a:buNone/>
            </a:pPr>
            <a:r>
              <a:rPr lang="en-US" altLang="zh-CN" sz="2400" dirty="0"/>
              <a:t>      – </a:t>
            </a:r>
            <a:r>
              <a:rPr lang="zh-CN" altLang="en-US" sz="2400" dirty="0"/>
              <a:t>训练样本 </a:t>
            </a:r>
            <a:endParaRPr lang="en-US" altLang="zh-CN" sz="2400" dirty="0"/>
          </a:p>
          <a:p>
            <a:pPr marL="457200" lvl="1" indent="0" eaLnBrk="1" hangingPunct="1">
              <a:lnSpc>
                <a:spcPct val="125000"/>
              </a:lnSpc>
              <a:buNone/>
            </a:pPr>
            <a:r>
              <a:rPr lang="en-US" altLang="zh-CN" sz="2400" dirty="0"/>
              <a:t>      – </a:t>
            </a:r>
            <a:r>
              <a:rPr lang="zh-CN" altLang="en-US" sz="2400" dirty="0"/>
              <a:t>拟分类的总类别数</a:t>
            </a:r>
            <a:r>
              <a:rPr lang="en-US" altLang="zh-CN" sz="2400" i="1" dirty="0">
                <a:latin typeface="Times New Roman" panose="02020603050405020304" pitchFamily="18" charset="0"/>
                <a:cs typeface="Times New Roman" panose="02020603050405020304" pitchFamily="18" charset="0"/>
              </a:rPr>
              <a:t>k</a:t>
            </a:r>
            <a:r>
              <a:rPr lang="en-US" altLang="zh-CN" sz="2400" dirty="0"/>
              <a:t> </a:t>
            </a:r>
          </a:p>
          <a:p>
            <a:pPr lvl="1" eaLnBrk="1" hangingPunct="1">
              <a:lnSpc>
                <a:spcPct val="125000"/>
              </a:lnSpc>
            </a:pPr>
            <a:r>
              <a:rPr lang="zh-CN" altLang="en-US" sz="2400" dirty="0"/>
              <a:t>基本步骤 </a:t>
            </a:r>
            <a:endParaRPr lang="en-US" altLang="zh-CN" sz="2400" dirty="0"/>
          </a:p>
          <a:p>
            <a:pPr marL="857250" lvl="2" indent="0" eaLnBrk="1" hangingPunct="1">
              <a:lnSpc>
                <a:spcPct val="125000"/>
              </a:lnSpc>
              <a:buNone/>
            </a:pPr>
            <a:r>
              <a:rPr lang="en-US" altLang="zh-CN" sz="2200" dirty="0"/>
              <a:t> 1</a:t>
            </a:r>
            <a:r>
              <a:rPr lang="zh-CN" altLang="en-US" sz="2200" dirty="0"/>
              <a:t>、</a:t>
            </a:r>
            <a:r>
              <a:rPr lang="en-US" altLang="zh-CN" sz="2200" dirty="0"/>
              <a:t> </a:t>
            </a:r>
            <a:r>
              <a:rPr lang="zh-CN" altLang="en-US" sz="2200" dirty="0"/>
              <a:t>确定类的个数 </a:t>
            </a:r>
            <a:r>
              <a:rPr lang="en-US" altLang="zh-CN" sz="2200" i="1" dirty="0">
                <a:latin typeface="Times New Roman" panose="02020603050405020304" pitchFamily="18" charset="0"/>
                <a:cs typeface="Times New Roman" panose="02020603050405020304" pitchFamily="18" charset="0"/>
              </a:rPr>
              <a:t>k</a:t>
            </a:r>
            <a:r>
              <a:rPr lang="zh-CN" altLang="en-US" sz="2200" dirty="0"/>
              <a:t>。</a:t>
            </a:r>
            <a:endParaRPr lang="en-US" altLang="zh-CN" sz="2200" dirty="0"/>
          </a:p>
          <a:p>
            <a:pPr marL="857250" lvl="2" indent="0" eaLnBrk="1" hangingPunct="1">
              <a:lnSpc>
                <a:spcPct val="125000"/>
              </a:lnSpc>
              <a:buNone/>
            </a:pPr>
            <a:r>
              <a:rPr lang="zh-CN" altLang="en-US" sz="2200" dirty="0"/>
              <a:t> </a:t>
            </a:r>
            <a:r>
              <a:rPr lang="en-US" altLang="zh-CN" sz="2200" dirty="0"/>
              <a:t>2 </a:t>
            </a:r>
            <a:r>
              <a:rPr lang="zh-CN" altLang="en-US" sz="2200" dirty="0"/>
              <a:t>、随机抽取 </a:t>
            </a:r>
            <a:r>
              <a:rPr lang="en-US" altLang="zh-CN" sz="2200" i="1" dirty="0">
                <a:latin typeface="Times New Roman" panose="02020603050405020304" pitchFamily="18" charset="0"/>
                <a:cs typeface="Times New Roman" panose="02020603050405020304" pitchFamily="18" charset="0"/>
              </a:rPr>
              <a:t>k</a:t>
            </a:r>
            <a:r>
              <a:rPr lang="en-US" altLang="zh-CN" sz="2200" dirty="0"/>
              <a:t> </a:t>
            </a:r>
            <a:r>
              <a:rPr lang="zh-CN" altLang="en-US" sz="2200" dirty="0"/>
              <a:t>个样本点作为 </a:t>
            </a:r>
            <a:r>
              <a:rPr lang="en-US" altLang="zh-CN" sz="2200" i="1" dirty="0">
                <a:latin typeface="Times New Roman" panose="02020603050405020304" pitchFamily="18" charset="0"/>
                <a:cs typeface="Times New Roman" panose="02020603050405020304" pitchFamily="18" charset="0"/>
              </a:rPr>
              <a:t>k </a:t>
            </a:r>
            <a:r>
              <a:rPr lang="zh-CN" altLang="en-US" sz="2200" dirty="0"/>
              <a:t>个类中心。</a:t>
            </a:r>
            <a:endParaRPr lang="en-US" altLang="zh-CN" sz="2200" dirty="0"/>
          </a:p>
          <a:p>
            <a:pPr marL="857250" lvl="2" indent="0" eaLnBrk="1" hangingPunct="1">
              <a:lnSpc>
                <a:spcPct val="125000"/>
              </a:lnSpc>
              <a:buNone/>
            </a:pPr>
            <a:r>
              <a:rPr lang="zh-CN" altLang="en-US" sz="2200" dirty="0"/>
              <a:t> </a:t>
            </a:r>
            <a:r>
              <a:rPr lang="en-US" altLang="zh-CN" sz="2200" dirty="0"/>
              <a:t>3 </a:t>
            </a:r>
            <a:r>
              <a:rPr lang="zh-CN" altLang="en-US" sz="2200" dirty="0"/>
              <a:t>、将每个样本点分配到距离其最近的类中。</a:t>
            </a:r>
            <a:endParaRPr lang="en-US" altLang="zh-CN" sz="2200" dirty="0"/>
          </a:p>
          <a:p>
            <a:pPr marL="857250" lvl="2" indent="0" eaLnBrk="1" hangingPunct="1">
              <a:lnSpc>
                <a:spcPct val="125000"/>
              </a:lnSpc>
              <a:buNone/>
            </a:pPr>
            <a:r>
              <a:rPr lang="zh-CN" altLang="en-US" sz="2200" dirty="0"/>
              <a:t> </a:t>
            </a:r>
            <a:r>
              <a:rPr lang="en-US" altLang="zh-CN" sz="2200" dirty="0"/>
              <a:t>4 </a:t>
            </a:r>
            <a:r>
              <a:rPr lang="zh-CN" altLang="en-US" sz="2200" dirty="0"/>
              <a:t>、重新计算类中心。 </a:t>
            </a:r>
            <a:endParaRPr lang="en-US" altLang="zh-CN" sz="2200" dirty="0"/>
          </a:p>
          <a:p>
            <a:pPr marL="857250" lvl="2" indent="0" eaLnBrk="1" hangingPunct="1">
              <a:lnSpc>
                <a:spcPct val="125000"/>
              </a:lnSpc>
              <a:buNone/>
            </a:pPr>
            <a:r>
              <a:rPr lang="zh-CN" altLang="en-US" sz="2200" dirty="0"/>
              <a:t>重复第 </a:t>
            </a:r>
            <a:r>
              <a:rPr lang="en-US" altLang="zh-CN" sz="2200" dirty="0"/>
              <a:t>3</a:t>
            </a:r>
            <a:r>
              <a:rPr lang="zh-CN" altLang="en-US" sz="2200" dirty="0"/>
              <a:t>、</a:t>
            </a:r>
            <a:r>
              <a:rPr lang="en-US" altLang="zh-CN" sz="2200" dirty="0"/>
              <a:t>4 </a:t>
            </a:r>
            <a:r>
              <a:rPr lang="zh-CN" altLang="en-US" sz="2200" dirty="0"/>
              <a:t>步直到样本点的类别不再变化或达到了最大迭代次数或小于误差平方和阈值。 </a:t>
            </a:r>
            <a:endParaRPr lang="zh-CN" altLang="en-US" sz="2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38</a:t>
            </a:fld>
            <a:endParaRPr lang="en-US" altLang="zh-CN" dirty="0"/>
          </a:p>
        </p:txBody>
      </p:sp>
      <p:graphicFrame>
        <p:nvGraphicFramePr>
          <p:cNvPr id="5" name="对象 4"/>
          <p:cNvGraphicFramePr>
            <a:graphicFrameLocks noChangeAspect="1"/>
          </p:cNvGraphicFramePr>
          <p:nvPr>
            <p:extLst>
              <p:ext uri="{D42A27DB-BD31-4B8C-83A1-F6EECF244321}">
                <p14:modId xmlns:p14="http://schemas.microsoft.com/office/powerpoint/2010/main" val="568364961"/>
              </p:ext>
            </p:extLst>
          </p:nvPr>
        </p:nvGraphicFramePr>
        <p:xfrm>
          <a:off x="4367809" y="1916833"/>
          <a:ext cx="2547937" cy="574675"/>
        </p:xfrm>
        <a:graphic>
          <a:graphicData uri="http://schemas.openxmlformats.org/presentationml/2006/ole">
            <mc:AlternateContent xmlns:mc="http://schemas.openxmlformats.org/markup-compatibility/2006">
              <mc:Choice xmlns:v="urn:schemas-microsoft-com:vml" Requires="v">
                <p:oleObj spid="_x0000_s489633" name="Equation" r:id="rId3" imgW="1015920" imgH="228600" progId="Equation.DSMT4">
                  <p:embed/>
                </p:oleObj>
              </mc:Choice>
              <mc:Fallback>
                <p:oleObj name="Equation" r:id="rId3" imgW="1015920" imgH="228600" progId="Equation.DSMT4">
                  <p:embed/>
                  <p:pic>
                    <p:nvPicPr>
                      <p:cNvPr id="0" name=""/>
                      <p:cNvPicPr>
                        <a:picLocks noChangeAspect="1" noChangeArrowheads="1"/>
                      </p:cNvPicPr>
                      <p:nvPr/>
                    </p:nvPicPr>
                    <p:blipFill>
                      <a:blip r:embed="rId4"/>
                      <a:srcRect/>
                      <a:stretch>
                        <a:fillRect/>
                      </a:stretch>
                    </p:blipFill>
                    <p:spPr bwMode="auto">
                      <a:xfrm>
                        <a:off x="4367809" y="1916833"/>
                        <a:ext cx="2547937"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34907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7309" y="122882"/>
            <a:ext cx="8001000" cy="563563"/>
          </a:xfrm>
        </p:spPr>
        <p:txBody>
          <a:bodyPr/>
          <a:lstStyle/>
          <a:p>
            <a:r>
              <a:rPr lang="en-US" altLang="zh-CN" dirty="0"/>
              <a:t>18.5 </a:t>
            </a:r>
            <a:r>
              <a:rPr lang="en-US" altLang="zh-CN" dirty="0">
                <a:latin typeface="宋体" pitchFamily="2" charset="-122"/>
                <a:ea typeface="宋体" pitchFamily="2" charset="-122"/>
              </a:rPr>
              <a:t>K-</a:t>
            </a:r>
            <a:r>
              <a:rPr lang="zh-CN" altLang="zh-CN" dirty="0">
                <a:latin typeface="宋体" pitchFamily="2" charset="-122"/>
                <a:ea typeface="宋体" pitchFamily="2" charset="-122"/>
              </a:rPr>
              <a:t>均值聚类算法</a:t>
            </a:r>
            <a:r>
              <a:rPr lang="zh-CN" altLang="en-US" dirty="0">
                <a:latin typeface="宋体" pitchFamily="2" charset="-122"/>
                <a:ea typeface="宋体" pitchFamily="2" charset="-122"/>
              </a:rPr>
              <a:t>（分割式分类方法）</a:t>
            </a:r>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39</a:t>
            </a:fld>
            <a:endParaRPr lang="en-US" altLang="zh-CN" dirty="0"/>
          </a:p>
        </p:txBody>
      </p:sp>
      <p:sp>
        <p:nvSpPr>
          <p:cNvPr id="11" name="Rectangle 2">
            <a:extLst>
              <a:ext uri="{FF2B5EF4-FFF2-40B4-BE49-F238E27FC236}">
                <a16:creationId xmlns:a16="http://schemas.microsoft.com/office/drawing/2014/main" id="{642A5A33-B635-4190-9AAE-235D4A979542}"/>
              </a:ext>
            </a:extLst>
          </p:cNvPr>
          <p:cNvSpPr txBox="1">
            <a:spLocks noChangeArrowheads="1"/>
          </p:cNvSpPr>
          <p:nvPr/>
        </p:nvSpPr>
        <p:spPr bwMode="gray">
          <a:xfrm>
            <a:off x="4129726" y="6057107"/>
            <a:ext cx="2917825" cy="428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eaLnBrk="1" hangingPunct="1">
              <a:buFontTx/>
              <a:buNone/>
            </a:pPr>
            <a:r>
              <a:rPr lang="it-IT" altLang="en-US" sz="2400" kern="0"/>
              <a:t>Raw data</a:t>
            </a:r>
          </a:p>
        </p:txBody>
      </p:sp>
      <p:pic>
        <p:nvPicPr>
          <p:cNvPr id="12" name="Picture 6" descr="km-data">
            <a:extLst>
              <a:ext uri="{FF2B5EF4-FFF2-40B4-BE49-F238E27FC236}">
                <a16:creationId xmlns:a16="http://schemas.microsoft.com/office/drawing/2014/main" id="{AD50174A-ED68-44FD-A062-4FF953DBE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5680" y="1124744"/>
            <a:ext cx="4714875" cy="486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4491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引言</a:t>
            </a:r>
            <a:endParaRPr lang="zh-CN" altLang="en-US" dirty="0"/>
          </a:p>
        </p:txBody>
      </p:sp>
      <p:sp>
        <p:nvSpPr>
          <p:cNvPr id="3" name="内容占位符 2"/>
          <p:cNvSpPr>
            <a:spLocks noGrp="1"/>
          </p:cNvSpPr>
          <p:nvPr>
            <p:ph idx="1"/>
          </p:nvPr>
        </p:nvSpPr>
        <p:spPr>
          <a:xfrm>
            <a:off x="1828800" y="1066800"/>
            <a:ext cx="8587680" cy="5334000"/>
          </a:xfrm>
        </p:spPr>
        <p:txBody>
          <a:bodyPr/>
          <a:lstStyle/>
          <a:p>
            <a:pPr marL="0" indent="0">
              <a:lnSpc>
                <a:spcPct val="150000"/>
              </a:lnSpc>
              <a:buNone/>
            </a:pPr>
            <a:r>
              <a:rPr lang="zh-CN" altLang="en-US" sz="2400" b="1" dirty="0"/>
              <a:t>聚类（</a:t>
            </a:r>
            <a:r>
              <a:rPr lang="en-US" altLang="zh-CN" sz="2400" b="1" dirty="0"/>
              <a:t>Clustering</a:t>
            </a:r>
            <a:r>
              <a:rPr lang="zh-CN" altLang="en-US" sz="2400" b="1" dirty="0"/>
              <a:t>）基本概念</a:t>
            </a:r>
            <a:r>
              <a:rPr lang="zh-CN" altLang="en-US" sz="2400" b="1" dirty="0">
                <a:latin typeface="Times New Roman" pitchFamily="18" charset="0"/>
                <a:ea typeface="宋体" pitchFamily="2" charset="-122"/>
                <a:cs typeface="Times New Roman" pitchFamily="18" charset="0"/>
              </a:rPr>
              <a:t>：</a:t>
            </a:r>
            <a:endParaRPr lang="en-US" altLang="zh-CN" sz="2400" b="1" dirty="0">
              <a:latin typeface="Times New Roman" pitchFamily="18" charset="0"/>
              <a:ea typeface="宋体" pitchFamily="2" charset="-122"/>
              <a:cs typeface="Times New Roman" pitchFamily="18" charset="0"/>
            </a:endParaRPr>
          </a:p>
          <a:p>
            <a:pPr algn="just">
              <a:lnSpc>
                <a:spcPct val="125000"/>
              </a:lnSpc>
              <a:buFont typeface="Wingdings" panose="05000000000000000000" pitchFamily="2" charset="2"/>
              <a:buChar char="l"/>
            </a:pPr>
            <a:r>
              <a:rPr lang="zh-CN" altLang="en-US" sz="2400" b="1" dirty="0">
                <a:latin typeface="Times New Roman" pitchFamily="18" charset="0"/>
                <a:ea typeface="宋体" pitchFamily="2" charset="-122"/>
                <a:cs typeface="Times New Roman" pitchFamily="18" charset="0"/>
              </a:rPr>
              <a:t>寻找</a:t>
            </a:r>
            <a:r>
              <a:rPr lang="zh-CN" altLang="en-US" sz="2400" b="1" dirty="0">
                <a:solidFill>
                  <a:srgbClr val="FF0000"/>
                </a:solidFill>
                <a:latin typeface="Times New Roman" pitchFamily="18" charset="0"/>
                <a:ea typeface="宋体" pitchFamily="2" charset="-122"/>
                <a:cs typeface="Times New Roman" pitchFamily="18" charset="0"/>
              </a:rPr>
              <a:t>数据之间内在结构</a:t>
            </a:r>
            <a:r>
              <a:rPr lang="zh-CN" altLang="en-US" sz="2400" b="1" dirty="0">
                <a:latin typeface="Times New Roman" pitchFamily="18" charset="0"/>
                <a:ea typeface="宋体" pitchFamily="2" charset="-122"/>
                <a:cs typeface="Times New Roman" pitchFamily="18" charset="0"/>
              </a:rPr>
              <a:t>，照某个特定标准</a:t>
            </a:r>
            <a:r>
              <a:rPr lang="en-US" altLang="zh-CN" sz="2400" b="1" dirty="0">
                <a:latin typeface="Times New Roman" pitchFamily="18" charset="0"/>
                <a:ea typeface="宋体" pitchFamily="2" charset="-122"/>
                <a:cs typeface="Times New Roman" pitchFamily="18" charset="0"/>
              </a:rPr>
              <a:t>(</a:t>
            </a:r>
            <a:r>
              <a:rPr lang="zh-CN" altLang="en-US" sz="2400" b="1" dirty="0">
                <a:latin typeface="Times New Roman" pitchFamily="18" charset="0"/>
                <a:ea typeface="宋体" pitchFamily="2" charset="-122"/>
                <a:cs typeface="Times New Roman" pitchFamily="18" charset="0"/>
              </a:rPr>
              <a:t>如距离准则、相似性系数</a:t>
            </a:r>
            <a:r>
              <a:rPr lang="en-US" altLang="zh-CN" sz="2400" b="1" dirty="0">
                <a:latin typeface="Times New Roman" pitchFamily="18" charset="0"/>
                <a:ea typeface="宋体" pitchFamily="2" charset="-122"/>
                <a:cs typeface="Times New Roman" pitchFamily="18" charset="0"/>
              </a:rPr>
              <a:t>)</a:t>
            </a:r>
            <a:r>
              <a:rPr lang="zh-CN" altLang="en-US" sz="2400" b="1" dirty="0">
                <a:latin typeface="Times New Roman" pitchFamily="18" charset="0"/>
                <a:ea typeface="宋体" pitchFamily="2" charset="-122"/>
                <a:cs typeface="Times New Roman" pitchFamily="18" charset="0"/>
              </a:rPr>
              <a:t>把全体数据样本组织成一些相似组。</a:t>
            </a:r>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4</a:t>
            </a:fld>
            <a:endParaRPr lang="en-US" altLang="zh-CN" dirty="0"/>
          </a:p>
        </p:txBody>
      </p:sp>
      <p:pic>
        <p:nvPicPr>
          <p:cNvPr id="7" name="Picture 19" descr="image011"/>
          <p:cNvPicPr>
            <a:picLocks noChangeAspect="1" noChangeArrowheads="1"/>
          </p:cNvPicPr>
          <p:nvPr/>
        </p:nvPicPr>
        <p:blipFill>
          <a:blip r:embed="rId2">
            <a:extLst>
              <a:ext uri="{28A0092B-C50C-407E-A947-70E740481C1C}">
                <a14:useLocalDpi xmlns:a14="http://schemas.microsoft.com/office/drawing/2010/main" val="0"/>
              </a:ext>
            </a:extLst>
          </a:blip>
          <a:srcRect l="15080" r="15031" b="10519"/>
          <a:stretch>
            <a:fillRect/>
          </a:stretch>
        </p:blipFill>
        <p:spPr bwMode="auto">
          <a:xfrm>
            <a:off x="8256240" y="2917776"/>
            <a:ext cx="3600400" cy="289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内容占位符 2"/>
          <p:cNvSpPr txBox="1">
            <a:spLocks/>
          </p:cNvSpPr>
          <p:nvPr/>
        </p:nvSpPr>
        <p:spPr bwMode="gray">
          <a:xfrm>
            <a:off x="1818967" y="2708920"/>
            <a:ext cx="6221249"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just">
              <a:lnSpc>
                <a:spcPct val="125000"/>
              </a:lnSpc>
              <a:buFont typeface="Wingdings" pitchFamily="2" charset="2"/>
              <a:buChar char="l"/>
            </a:pPr>
            <a:r>
              <a:rPr lang="zh-CN" altLang="en-US" sz="2400" b="1" kern="0" dirty="0">
                <a:latin typeface="Times New Roman" pitchFamily="18" charset="0"/>
                <a:ea typeface="宋体" pitchFamily="2" charset="-122"/>
                <a:cs typeface="Times New Roman" pitchFamily="18" charset="0"/>
              </a:rPr>
              <a:t>处于相同簇中的数据样本彼此相似性尽可能大，处于不同簇中的样本彼此差异性尽可能地大。</a:t>
            </a:r>
            <a:endParaRPr lang="en-US" altLang="zh-CN" sz="2400" b="1" kern="0" dirty="0">
              <a:latin typeface="Times New Roman" pitchFamily="18" charset="0"/>
              <a:ea typeface="宋体" pitchFamily="2" charset="-122"/>
              <a:cs typeface="Times New Roman" pitchFamily="18" charset="0"/>
            </a:endParaRPr>
          </a:p>
          <a:p>
            <a:pPr algn="just">
              <a:lnSpc>
                <a:spcPct val="125000"/>
              </a:lnSpc>
              <a:buFont typeface="Wingdings" pitchFamily="2" charset="2"/>
              <a:buChar char="l"/>
            </a:pPr>
            <a:r>
              <a:rPr lang="zh-CN" altLang="en-US" sz="2400" b="1" kern="0" dirty="0">
                <a:latin typeface="Times New Roman" pitchFamily="18" charset="0"/>
                <a:ea typeface="宋体" pitchFamily="2" charset="-122"/>
                <a:cs typeface="Times New Roman" pitchFamily="18" charset="0"/>
              </a:rPr>
              <a:t>属于</a:t>
            </a:r>
            <a:r>
              <a:rPr lang="zh-CN" altLang="en-US" sz="2400" b="1" kern="0" dirty="0">
                <a:solidFill>
                  <a:srgbClr val="FF0000"/>
                </a:solidFill>
                <a:latin typeface="Times New Roman" pitchFamily="18" charset="0"/>
                <a:ea typeface="宋体" pitchFamily="2" charset="-122"/>
                <a:cs typeface="Times New Roman" pitchFamily="18" charset="0"/>
              </a:rPr>
              <a:t>无监督学习</a:t>
            </a:r>
            <a:r>
              <a:rPr lang="zh-CN" altLang="en-US" sz="2400" b="1" kern="0" dirty="0">
                <a:latin typeface="Times New Roman" pitchFamily="18" charset="0"/>
                <a:ea typeface="宋体" pitchFamily="2" charset="-122"/>
                <a:cs typeface="Times New Roman" pitchFamily="18" charset="0"/>
              </a:rPr>
              <a:t>，在聚类前数据是没有表示类别的分类或者分组信息的。</a:t>
            </a:r>
            <a:endParaRPr lang="en-US" altLang="zh-CN" sz="2400" b="1" kern="0" dirty="0">
              <a:latin typeface="Times New Roman" pitchFamily="18" charset="0"/>
              <a:ea typeface="宋体" pitchFamily="2" charset="-122"/>
              <a:cs typeface="Times New Roman" pitchFamily="18" charset="0"/>
            </a:endParaRPr>
          </a:p>
          <a:p>
            <a:pPr algn="just">
              <a:lnSpc>
                <a:spcPct val="125000"/>
              </a:lnSpc>
              <a:buFont typeface="Wingdings" pitchFamily="2" charset="2"/>
              <a:buChar char="l"/>
            </a:pPr>
            <a:r>
              <a:rPr lang="zh-CN" altLang="en-US" sz="2400" b="1" kern="0" dirty="0">
                <a:latin typeface="Times New Roman" pitchFamily="18" charset="0"/>
                <a:ea typeface="宋体" pitchFamily="2" charset="-122"/>
                <a:cs typeface="Times New Roman" pitchFamily="18" charset="0"/>
              </a:rPr>
              <a:t>一个独立的数据分析工具，用于了解数据的分布；可作为数据预处理步骤。</a:t>
            </a:r>
            <a:endParaRPr lang="en-US" altLang="zh-CN" sz="2400" b="1" kern="0" dirty="0">
              <a:latin typeface="Times New Roman" pitchFamily="18" charset="0"/>
              <a:ea typeface="宋体" pitchFamily="2" charset="-122"/>
              <a:cs typeface="Times New Roman" pitchFamily="18" charset="0"/>
            </a:endParaRPr>
          </a:p>
          <a:p>
            <a:pPr>
              <a:lnSpc>
                <a:spcPct val="150000"/>
              </a:lnSpc>
              <a:buFont typeface="Wingdings" pitchFamily="2" charset="2"/>
              <a:buChar char="l"/>
            </a:pPr>
            <a:endParaRPr lang="en-US" altLang="zh-CN" sz="2400" b="1" kern="0" dirty="0">
              <a:latin typeface="Times New Roman" pitchFamily="18" charset="0"/>
              <a:ea typeface="宋体" pitchFamily="2" charset="-122"/>
              <a:cs typeface="Times New Roman" pitchFamily="18" charset="0"/>
            </a:endParaRPr>
          </a:p>
          <a:p>
            <a:pPr marL="0" indent="0">
              <a:lnSpc>
                <a:spcPct val="150000"/>
              </a:lnSpc>
              <a:buNone/>
            </a:pPr>
            <a:endParaRPr lang="zh-CN" altLang="en-US" sz="2400" b="1" kern="0" dirty="0">
              <a:latin typeface="Times New Roman" pitchFamily="18" charset="0"/>
              <a:ea typeface="宋体" pitchFamily="2" charset="-122"/>
              <a:cs typeface="Times New Roman" pitchFamily="18" charset="0"/>
            </a:endParaRPr>
          </a:p>
        </p:txBody>
      </p:sp>
    </p:spTree>
    <p:extLst>
      <p:ext uri="{BB962C8B-B14F-4D97-AF65-F5344CB8AC3E}">
        <p14:creationId xmlns:p14="http://schemas.microsoft.com/office/powerpoint/2010/main" val="1606799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7309" y="122882"/>
            <a:ext cx="8001000" cy="563563"/>
          </a:xfrm>
        </p:spPr>
        <p:txBody>
          <a:bodyPr/>
          <a:lstStyle/>
          <a:p>
            <a:r>
              <a:rPr lang="en-US" altLang="zh-CN" dirty="0"/>
              <a:t>18.5 </a:t>
            </a:r>
            <a:r>
              <a:rPr lang="en-US" altLang="zh-CN" dirty="0">
                <a:latin typeface="宋体" pitchFamily="2" charset="-122"/>
                <a:ea typeface="宋体" pitchFamily="2" charset="-122"/>
              </a:rPr>
              <a:t>K-</a:t>
            </a:r>
            <a:r>
              <a:rPr lang="zh-CN" altLang="zh-CN" dirty="0">
                <a:latin typeface="宋体" pitchFamily="2" charset="-122"/>
                <a:ea typeface="宋体" pitchFamily="2" charset="-122"/>
              </a:rPr>
              <a:t>均值聚类算法</a:t>
            </a:r>
            <a:r>
              <a:rPr lang="zh-CN" altLang="en-US" dirty="0">
                <a:latin typeface="宋体" pitchFamily="2" charset="-122"/>
                <a:ea typeface="宋体" pitchFamily="2" charset="-122"/>
              </a:rPr>
              <a:t>（分割式分类方法）</a:t>
            </a:r>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40</a:t>
            </a:fld>
            <a:endParaRPr lang="en-US" altLang="zh-CN" dirty="0"/>
          </a:p>
        </p:txBody>
      </p:sp>
      <p:grpSp>
        <p:nvGrpSpPr>
          <p:cNvPr id="6" name="组合 6">
            <a:extLst>
              <a:ext uri="{FF2B5EF4-FFF2-40B4-BE49-F238E27FC236}">
                <a16:creationId xmlns:a16="http://schemas.microsoft.com/office/drawing/2014/main" id="{B371F65C-7AB9-42AD-8687-B45955C11E14}"/>
              </a:ext>
            </a:extLst>
          </p:cNvPr>
          <p:cNvGrpSpPr>
            <a:grpSpLocks/>
          </p:cNvGrpSpPr>
          <p:nvPr/>
        </p:nvGrpSpPr>
        <p:grpSpPr bwMode="auto">
          <a:xfrm>
            <a:off x="3699098" y="1100222"/>
            <a:ext cx="4629150" cy="4860925"/>
            <a:chOff x="74819" y="1095375"/>
            <a:chExt cx="5181600" cy="5334000"/>
          </a:xfrm>
        </p:grpSpPr>
        <p:grpSp>
          <p:nvGrpSpPr>
            <p:cNvPr id="7" name="Group 33">
              <a:extLst>
                <a:ext uri="{FF2B5EF4-FFF2-40B4-BE49-F238E27FC236}">
                  <a16:creationId xmlns:a16="http://schemas.microsoft.com/office/drawing/2014/main" id="{487A5B74-ADE8-475D-BC74-47DD9E687F93}"/>
                </a:ext>
              </a:extLst>
            </p:cNvPr>
            <p:cNvGrpSpPr>
              <a:grpSpLocks/>
            </p:cNvGrpSpPr>
            <p:nvPr/>
          </p:nvGrpSpPr>
          <p:grpSpPr bwMode="auto">
            <a:xfrm>
              <a:off x="74819" y="1095375"/>
              <a:ext cx="5181600" cy="5334000"/>
              <a:chOff x="1919" y="96"/>
              <a:chExt cx="3758" cy="3874"/>
            </a:xfrm>
          </p:grpSpPr>
          <p:pic>
            <p:nvPicPr>
              <p:cNvPr id="15" name="Picture 34" descr="km-data">
                <a:extLst>
                  <a:ext uri="{FF2B5EF4-FFF2-40B4-BE49-F238E27FC236}">
                    <a16:creationId xmlns:a16="http://schemas.microsoft.com/office/drawing/2014/main" id="{CE732EB8-7BF1-4982-A482-70A9CA031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 y="96"/>
                <a:ext cx="3758" cy="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35">
                <a:extLst>
                  <a:ext uri="{FF2B5EF4-FFF2-40B4-BE49-F238E27FC236}">
                    <a16:creationId xmlns:a16="http://schemas.microsoft.com/office/drawing/2014/main" id="{6CA8553B-6330-4212-9D9E-906E58C38985}"/>
                  </a:ext>
                </a:extLst>
              </p:cNvPr>
              <p:cNvSpPr>
                <a:spLocks noChangeArrowheads="1"/>
              </p:cNvSpPr>
              <p:nvPr/>
            </p:nvSpPr>
            <p:spPr bwMode="auto">
              <a:xfrm>
                <a:off x="3700" y="3066"/>
                <a:ext cx="45" cy="44"/>
              </a:xfrm>
              <a:prstGeom prst="ellipse">
                <a:avLst/>
              </a:prstGeom>
              <a:solidFill>
                <a:srgbClr val="FF0000"/>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spcBef>
                    <a:spcPct val="20000"/>
                  </a:spcBef>
                  <a:buClr>
                    <a:srgbClr val="FFFFCC"/>
                  </a:buClr>
                  <a:buSzPct val="150000"/>
                  <a:buChar char="•"/>
                  <a:defRPr sz="2800">
                    <a:solidFill>
                      <a:srgbClr val="FFFFCC"/>
                    </a:solidFill>
                    <a:latin typeface="Arial" panose="020B0604020202020204" pitchFamily="34" charset="0"/>
                  </a:defRPr>
                </a:lvl1pPr>
                <a:lvl2pPr marL="742950" indent="-285750">
                  <a:spcBef>
                    <a:spcPct val="20000"/>
                  </a:spcBef>
                  <a:buClr>
                    <a:srgbClr val="FFFFCC"/>
                  </a:buClr>
                  <a:buSzPct val="150000"/>
                  <a:buChar char="•"/>
                  <a:defRPr sz="2400">
                    <a:solidFill>
                      <a:srgbClr val="FFFFCC"/>
                    </a:solidFill>
                    <a:latin typeface="Arial" panose="020B0604020202020204" pitchFamily="34" charset="0"/>
                  </a:defRPr>
                </a:lvl2pPr>
                <a:lvl3pPr marL="1143000" indent="-228600">
                  <a:spcBef>
                    <a:spcPct val="20000"/>
                  </a:spcBef>
                  <a:buClr>
                    <a:srgbClr val="FFFFCC"/>
                  </a:buClr>
                  <a:buSzPct val="150000"/>
                  <a:buChar char="•"/>
                  <a:defRPr sz="2000">
                    <a:solidFill>
                      <a:srgbClr val="FFFFCC"/>
                    </a:solidFill>
                    <a:latin typeface="Arial" panose="020B0604020202020204" pitchFamily="34" charset="0"/>
                  </a:defRPr>
                </a:lvl3pPr>
                <a:lvl4pPr marL="1600200" indent="-228600">
                  <a:spcBef>
                    <a:spcPct val="20000"/>
                  </a:spcBef>
                  <a:buClr>
                    <a:srgbClr val="FFFFCC"/>
                  </a:buClr>
                  <a:buSzPct val="150000"/>
                  <a:buChar char="•"/>
                  <a:defRPr>
                    <a:solidFill>
                      <a:srgbClr val="FFFFCC"/>
                    </a:solidFill>
                    <a:latin typeface="Arial" panose="020B0604020202020204" pitchFamily="34" charset="0"/>
                  </a:defRPr>
                </a:lvl4pPr>
                <a:lvl5pPr marL="2057400" indent="-228600">
                  <a:spcBef>
                    <a:spcPct val="20000"/>
                  </a:spcBef>
                  <a:buClr>
                    <a:srgbClr val="FFFFCC"/>
                  </a:buClr>
                  <a:buSzPct val="150000"/>
                  <a:buChar char="•"/>
                  <a:defRPr>
                    <a:solidFill>
                      <a:srgbClr val="FFFFCC"/>
                    </a:solidFill>
                    <a:latin typeface="Arial" panose="020B0604020202020204" pitchFamily="34" charset="0"/>
                  </a:defRPr>
                </a:lvl5pPr>
                <a:lvl6pPr marL="25146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6pPr>
                <a:lvl7pPr marL="29718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7pPr>
                <a:lvl8pPr marL="34290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8pPr>
                <a:lvl9pPr marL="38862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9pPr>
              </a:lstStyle>
              <a:p>
                <a:pPr eaLnBrk="1" hangingPunct="1">
                  <a:spcBef>
                    <a:spcPct val="0"/>
                  </a:spcBef>
                  <a:buClrTx/>
                  <a:buSzTx/>
                  <a:buFontTx/>
                  <a:buNone/>
                </a:pPr>
                <a:endParaRPr lang="en-US" altLang="en-US" sz="5000">
                  <a:solidFill>
                    <a:schemeClr val="tx1"/>
                  </a:solidFill>
                  <a:latin typeface="Times New Roman" panose="02020603050405020304" pitchFamily="18" charset="0"/>
                </a:endParaRPr>
              </a:p>
            </p:txBody>
          </p:sp>
          <p:sp>
            <p:nvSpPr>
              <p:cNvPr id="17" name="Oval 36">
                <a:extLst>
                  <a:ext uri="{FF2B5EF4-FFF2-40B4-BE49-F238E27FC236}">
                    <a16:creationId xmlns:a16="http://schemas.microsoft.com/office/drawing/2014/main" id="{11DA5BC4-BA7E-4E8F-BE7D-DF5D9D69A232}"/>
                  </a:ext>
                </a:extLst>
              </p:cNvPr>
              <p:cNvSpPr>
                <a:spLocks noChangeArrowheads="1"/>
              </p:cNvSpPr>
              <p:nvPr/>
            </p:nvSpPr>
            <p:spPr bwMode="auto">
              <a:xfrm>
                <a:off x="3925" y="3148"/>
                <a:ext cx="45" cy="44"/>
              </a:xfrm>
              <a:prstGeom prst="ellipse">
                <a:avLst/>
              </a:prstGeom>
              <a:solidFill>
                <a:srgbClr val="FF0000"/>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spcBef>
                    <a:spcPct val="20000"/>
                  </a:spcBef>
                  <a:buClr>
                    <a:srgbClr val="FFFFCC"/>
                  </a:buClr>
                  <a:buSzPct val="150000"/>
                  <a:buChar char="•"/>
                  <a:defRPr sz="2800">
                    <a:solidFill>
                      <a:srgbClr val="FFFFCC"/>
                    </a:solidFill>
                    <a:latin typeface="Arial" panose="020B0604020202020204" pitchFamily="34" charset="0"/>
                  </a:defRPr>
                </a:lvl1pPr>
                <a:lvl2pPr marL="742950" indent="-285750">
                  <a:spcBef>
                    <a:spcPct val="20000"/>
                  </a:spcBef>
                  <a:buClr>
                    <a:srgbClr val="FFFFCC"/>
                  </a:buClr>
                  <a:buSzPct val="150000"/>
                  <a:buChar char="•"/>
                  <a:defRPr sz="2400">
                    <a:solidFill>
                      <a:srgbClr val="FFFFCC"/>
                    </a:solidFill>
                    <a:latin typeface="Arial" panose="020B0604020202020204" pitchFamily="34" charset="0"/>
                  </a:defRPr>
                </a:lvl2pPr>
                <a:lvl3pPr marL="1143000" indent="-228600">
                  <a:spcBef>
                    <a:spcPct val="20000"/>
                  </a:spcBef>
                  <a:buClr>
                    <a:srgbClr val="FFFFCC"/>
                  </a:buClr>
                  <a:buSzPct val="150000"/>
                  <a:buChar char="•"/>
                  <a:defRPr sz="2000">
                    <a:solidFill>
                      <a:srgbClr val="FFFFCC"/>
                    </a:solidFill>
                    <a:latin typeface="Arial" panose="020B0604020202020204" pitchFamily="34" charset="0"/>
                  </a:defRPr>
                </a:lvl3pPr>
                <a:lvl4pPr marL="1600200" indent="-228600">
                  <a:spcBef>
                    <a:spcPct val="20000"/>
                  </a:spcBef>
                  <a:buClr>
                    <a:srgbClr val="FFFFCC"/>
                  </a:buClr>
                  <a:buSzPct val="150000"/>
                  <a:buChar char="•"/>
                  <a:defRPr>
                    <a:solidFill>
                      <a:srgbClr val="FFFFCC"/>
                    </a:solidFill>
                    <a:latin typeface="Arial" panose="020B0604020202020204" pitchFamily="34" charset="0"/>
                  </a:defRPr>
                </a:lvl4pPr>
                <a:lvl5pPr marL="2057400" indent="-228600">
                  <a:spcBef>
                    <a:spcPct val="20000"/>
                  </a:spcBef>
                  <a:buClr>
                    <a:srgbClr val="FFFFCC"/>
                  </a:buClr>
                  <a:buSzPct val="150000"/>
                  <a:buChar char="•"/>
                  <a:defRPr>
                    <a:solidFill>
                      <a:srgbClr val="FFFFCC"/>
                    </a:solidFill>
                    <a:latin typeface="Arial" panose="020B0604020202020204" pitchFamily="34" charset="0"/>
                  </a:defRPr>
                </a:lvl5pPr>
                <a:lvl6pPr marL="25146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6pPr>
                <a:lvl7pPr marL="29718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7pPr>
                <a:lvl8pPr marL="34290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8pPr>
                <a:lvl9pPr marL="38862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9pPr>
              </a:lstStyle>
              <a:p>
                <a:pPr eaLnBrk="1" hangingPunct="1">
                  <a:spcBef>
                    <a:spcPct val="0"/>
                  </a:spcBef>
                  <a:buClrTx/>
                  <a:buSzTx/>
                  <a:buFontTx/>
                  <a:buNone/>
                </a:pPr>
                <a:endParaRPr lang="en-US" altLang="en-US" sz="5000">
                  <a:solidFill>
                    <a:schemeClr val="tx1"/>
                  </a:solidFill>
                  <a:latin typeface="Times New Roman" panose="02020603050405020304" pitchFamily="18" charset="0"/>
                </a:endParaRPr>
              </a:p>
            </p:txBody>
          </p:sp>
          <p:sp>
            <p:nvSpPr>
              <p:cNvPr id="18" name="Oval 37">
                <a:extLst>
                  <a:ext uri="{FF2B5EF4-FFF2-40B4-BE49-F238E27FC236}">
                    <a16:creationId xmlns:a16="http://schemas.microsoft.com/office/drawing/2014/main" id="{E425BCD5-8ACD-4638-BC7D-05E93448E9E2}"/>
                  </a:ext>
                </a:extLst>
              </p:cNvPr>
              <p:cNvSpPr>
                <a:spLocks noChangeArrowheads="1"/>
              </p:cNvSpPr>
              <p:nvPr/>
            </p:nvSpPr>
            <p:spPr bwMode="auto">
              <a:xfrm>
                <a:off x="4323" y="2632"/>
                <a:ext cx="45" cy="44"/>
              </a:xfrm>
              <a:prstGeom prst="ellipse">
                <a:avLst/>
              </a:prstGeom>
              <a:solidFill>
                <a:srgbClr val="FF0000"/>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spcBef>
                    <a:spcPct val="20000"/>
                  </a:spcBef>
                  <a:buClr>
                    <a:srgbClr val="FFFFCC"/>
                  </a:buClr>
                  <a:buSzPct val="150000"/>
                  <a:buChar char="•"/>
                  <a:defRPr sz="2800">
                    <a:solidFill>
                      <a:srgbClr val="FFFFCC"/>
                    </a:solidFill>
                    <a:latin typeface="Arial" panose="020B0604020202020204" pitchFamily="34" charset="0"/>
                  </a:defRPr>
                </a:lvl1pPr>
                <a:lvl2pPr marL="742950" indent="-285750">
                  <a:spcBef>
                    <a:spcPct val="20000"/>
                  </a:spcBef>
                  <a:buClr>
                    <a:srgbClr val="FFFFCC"/>
                  </a:buClr>
                  <a:buSzPct val="150000"/>
                  <a:buChar char="•"/>
                  <a:defRPr sz="2400">
                    <a:solidFill>
                      <a:srgbClr val="FFFFCC"/>
                    </a:solidFill>
                    <a:latin typeface="Arial" panose="020B0604020202020204" pitchFamily="34" charset="0"/>
                  </a:defRPr>
                </a:lvl2pPr>
                <a:lvl3pPr marL="1143000" indent="-228600">
                  <a:spcBef>
                    <a:spcPct val="20000"/>
                  </a:spcBef>
                  <a:buClr>
                    <a:srgbClr val="FFFFCC"/>
                  </a:buClr>
                  <a:buSzPct val="150000"/>
                  <a:buChar char="•"/>
                  <a:defRPr sz="2000">
                    <a:solidFill>
                      <a:srgbClr val="FFFFCC"/>
                    </a:solidFill>
                    <a:latin typeface="Arial" panose="020B0604020202020204" pitchFamily="34" charset="0"/>
                  </a:defRPr>
                </a:lvl3pPr>
                <a:lvl4pPr marL="1600200" indent="-228600">
                  <a:spcBef>
                    <a:spcPct val="20000"/>
                  </a:spcBef>
                  <a:buClr>
                    <a:srgbClr val="FFFFCC"/>
                  </a:buClr>
                  <a:buSzPct val="150000"/>
                  <a:buChar char="•"/>
                  <a:defRPr>
                    <a:solidFill>
                      <a:srgbClr val="FFFFCC"/>
                    </a:solidFill>
                    <a:latin typeface="Arial" panose="020B0604020202020204" pitchFamily="34" charset="0"/>
                  </a:defRPr>
                </a:lvl4pPr>
                <a:lvl5pPr marL="2057400" indent="-228600">
                  <a:spcBef>
                    <a:spcPct val="20000"/>
                  </a:spcBef>
                  <a:buClr>
                    <a:srgbClr val="FFFFCC"/>
                  </a:buClr>
                  <a:buSzPct val="150000"/>
                  <a:buChar char="•"/>
                  <a:defRPr>
                    <a:solidFill>
                      <a:srgbClr val="FFFFCC"/>
                    </a:solidFill>
                    <a:latin typeface="Arial" panose="020B0604020202020204" pitchFamily="34" charset="0"/>
                  </a:defRPr>
                </a:lvl5pPr>
                <a:lvl6pPr marL="25146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6pPr>
                <a:lvl7pPr marL="29718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7pPr>
                <a:lvl8pPr marL="34290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8pPr>
                <a:lvl9pPr marL="38862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9pPr>
              </a:lstStyle>
              <a:p>
                <a:pPr eaLnBrk="1" hangingPunct="1">
                  <a:spcBef>
                    <a:spcPct val="0"/>
                  </a:spcBef>
                  <a:buClrTx/>
                  <a:buSzTx/>
                  <a:buFontTx/>
                  <a:buNone/>
                </a:pPr>
                <a:endParaRPr lang="en-US" altLang="en-US" sz="5000">
                  <a:solidFill>
                    <a:schemeClr val="tx1"/>
                  </a:solidFill>
                  <a:latin typeface="Times New Roman" panose="02020603050405020304" pitchFamily="18" charset="0"/>
                </a:endParaRPr>
              </a:p>
            </p:txBody>
          </p:sp>
          <p:sp>
            <p:nvSpPr>
              <p:cNvPr id="19" name="Oval 38">
                <a:extLst>
                  <a:ext uri="{FF2B5EF4-FFF2-40B4-BE49-F238E27FC236}">
                    <a16:creationId xmlns:a16="http://schemas.microsoft.com/office/drawing/2014/main" id="{D4A3F2BF-88B1-4ED0-8F21-0F4740143D42}"/>
                  </a:ext>
                </a:extLst>
              </p:cNvPr>
              <p:cNvSpPr>
                <a:spLocks noChangeArrowheads="1"/>
              </p:cNvSpPr>
              <p:nvPr/>
            </p:nvSpPr>
            <p:spPr bwMode="auto">
              <a:xfrm>
                <a:off x="3774" y="2754"/>
                <a:ext cx="45" cy="44"/>
              </a:xfrm>
              <a:prstGeom prst="ellipse">
                <a:avLst/>
              </a:prstGeom>
              <a:solidFill>
                <a:srgbClr val="FF0000"/>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spcBef>
                    <a:spcPct val="20000"/>
                  </a:spcBef>
                  <a:buClr>
                    <a:srgbClr val="FFFFCC"/>
                  </a:buClr>
                  <a:buSzPct val="150000"/>
                  <a:buChar char="•"/>
                  <a:defRPr sz="2800">
                    <a:solidFill>
                      <a:srgbClr val="FFFFCC"/>
                    </a:solidFill>
                    <a:latin typeface="Arial" panose="020B0604020202020204" pitchFamily="34" charset="0"/>
                  </a:defRPr>
                </a:lvl1pPr>
                <a:lvl2pPr marL="742950" indent="-285750">
                  <a:spcBef>
                    <a:spcPct val="20000"/>
                  </a:spcBef>
                  <a:buClr>
                    <a:srgbClr val="FFFFCC"/>
                  </a:buClr>
                  <a:buSzPct val="150000"/>
                  <a:buChar char="•"/>
                  <a:defRPr sz="2400">
                    <a:solidFill>
                      <a:srgbClr val="FFFFCC"/>
                    </a:solidFill>
                    <a:latin typeface="Arial" panose="020B0604020202020204" pitchFamily="34" charset="0"/>
                  </a:defRPr>
                </a:lvl2pPr>
                <a:lvl3pPr marL="1143000" indent="-228600">
                  <a:spcBef>
                    <a:spcPct val="20000"/>
                  </a:spcBef>
                  <a:buClr>
                    <a:srgbClr val="FFFFCC"/>
                  </a:buClr>
                  <a:buSzPct val="150000"/>
                  <a:buChar char="•"/>
                  <a:defRPr sz="2000">
                    <a:solidFill>
                      <a:srgbClr val="FFFFCC"/>
                    </a:solidFill>
                    <a:latin typeface="Arial" panose="020B0604020202020204" pitchFamily="34" charset="0"/>
                  </a:defRPr>
                </a:lvl3pPr>
                <a:lvl4pPr marL="1600200" indent="-228600">
                  <a:spcBef>
                    <a:spcPct val="20000"/>
                  </a:spcBef>
                  <a:buClr>
                    <a:srgbClr val="FFFFCC"/>
                  </a:buClr>
                  <a:buSzPct val="150000"/>
                  <a:buChar char="•"/>
                  <a:defRPr>
                    <a:solidFill>
                      <a:srgbClr val="FFFFCC"/>
                    </a:solidFill>
                    <a:latin typeface="Arial" panose="020B0604020202020204" pitchFamily="34" charset="0"/>
                  </a:defRPr>
                </a:lvl4pPr>
                <a:lvl5pPr marL="2057400" indent="-228600">
                  <a:spcBef>
                    <a:spcPct val="20000"/>
                  </a:spcBef>
                  <a:buClr>
                    <a:srgbClr val="FFFFCC"/>
                  </a:buClr>
                  <a:buSzPct val="150000"/>
                  <a:buChar char="•"/>
                  <a:defRPr>
                    <a:solidFill>
                      <a:srgbClr val="FFFFCC"/>
                    </a:solidFill>
                    <a:latin typeface="Arial" panose="020B0604020202020204" pitchFamily="34" charset="0"/>
                  </a:defRPr>
                </a:lvl5pPr>
                <a:lvl6pPr marL="25146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6pPr>
                <a:lvl7pPr marL="29718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7pPr>
                <a:lvl8pPr marL="34290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8pPr>
                <a:lvl9pPr marL="38862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9pPr>
              </a:lstStyle>
              <a:p>
                <a:pPr eaLnBrk="1" hangingPunct="1">
                  <a:spcBef>
                    <a:spcPct val="0"/>
                  </a:spcBef>
                  <a:buClrTx/>
                  <a:buSzTx/>
                  <a:buFontTx/>
                  <a:buNone/>
                </a:pPr>
                <a:endParaRPr lang="en-US" altLang="en-US" sz="5000">
                  <a:solidFill>
                    <a:schemeClr val="tx1"/>
                  </a:solidFill>
                  <a:latin typeface="Times New Roman" panose="02020603050405020304" pitchFamily="18" charset="0"/>
                </a:endParaRPr>
              </a:p>
            </p:txBody>
          </p:sp>
          <p:sp>
            <p:nvSpPr>
              <p:cNvPr id="20" name="Oval 39">
                <a:extLst>
                  <a:ext uri="{FF2B5EF4-FFF2-40B4-BE49-F238E27FC236}">
                    <a16:creationId xmlns:a16="http://schemas.microsoft.com/office/drawing/2014/main" id="{119DA39F-8B36-4534-BB88-1D65FC5762C8}"/>
                  </a:ext>
                </a:extLst>
              </p:cNvPr>
              <p:cNvSpPr>
                <a:spLocks noChangeArrowheads="1"/>
              </p:cNvSpPr>
              <p:nvPr/>
            </p:nvSpPr>
            <p:spPr bwMode="auto">
              <a:xfrm>
                <a:off x="3557" y="1272"/>
                <a:ext cx="45" cy="43"/>
              </a:xfrm>
              <a:prstGeom prst="ellipse">
                <a:avLst/>
              </a:prstGeom>
              <a:solidFill>
                <a:srgbClr val="FF0000"/>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spcBef>
                    <a:spcPct val="20000"/>
                  </a:spcBef>
                  <a:buClr>
                    <a:srgbClr val="FFFFCC"/>
                  </a:buClr>
                  <a:buSzPct val="150000"/>
                  <a:buChar char="•"/>
                  <a:defRPr sz="2800">
                    <a:solidFill>
                      <a:srgbClr val="FFFFCC"/>
                    </a:solidFill>
                    <a:latin typeface="Arial" panose="020B0604020202020204" pitchFamily="34" charset="0"/>
                  </a:defRPr>
                </a:lvl1pPr>
                <a:lvl2pPr marL="742950" indent="-285750">
                  <a:spcBef>
                    <a:spcPct val="20000"/>
                  </a:spcBef>
                  <a:buClr>
                    <a:srgbClr val="FFFFCC"/>
                  </a:buClr>
                  <a:buSzPct val="150000"/>
                  <a:buChar char="•"/>
                  <a:defRPr sz="2400">
                    <a:solidFill>
                      <a:srgbClr val="FFFFCC"/>
                    </a:solidFill>
                    <a:latin typeface="Arial" panose="020B0604020202020204" pitchFamily="34" charset="0"/>
                  </a:defRPr>
                </a:lvl2pPr>
                <a:lvl3pPr marL="1143000" indent="-228600">
                  <a:spcBef>
                    <a:spcPct val="20000"/>
                  </a:spcBef>
                  <a:buClr>
                    <a:srgbClr val="FFFFCC"/>
                  </a:buClr>
                  <a:buSzPct val="150000"/>
                  <a:buChar char="•"/>
                  <a:defRPr sz="2000">
                    <a:solidFill>
                      <a:srgbClr val="FFFFCC"/>
                    </a:solidFill>
                    <a:latin typeface="Arial" panose="020B0604020202020204" pitchFamily="34" charset="0"/>
                  </a:defRPr>
                </a:lvl3pPr>
                <a:lvl4pPr marL="1600200" indent="-228600">
                  <a:spcBef>
                    <a:spcPct val="20000"/>
                  </a:spcBef>
                  <a:buClr>
                    <a:srgbClr val="FFFFCC"/>
                  </a:buClr>
                  <a:buSzPct val="150000"/>
                  <a:buChar char="•"/>
                  <a:defRPr>
                    <a:solidFill>
                      <a:srgbClr val="FFFFCC"/>
                    </a:solidFill>
                    <a:latin typeface="Arial" panose="020B0604020202020204" pitchFamily="34" charset="0"/>
                  </a:defRPr>
                </a:lvl4pPr>
                <a:lvl5pPr marL="2057400" indent="-228600">
                  <a:spcBef>
                    <a:spcPct val="20000"/>
                  </a:spcBef>
                  <a:buClr>
                    <a:srgbClr val="FFFFCC"/>
                  </a:buClr>
                  <a:buSzPct val="150000"/>
                  <a:buChar char="•"/>
                  <a:defRPr>
                    <a:solidFill>
                      <a:srgbClr val="FFFFCC"/>
                    </a:solidFill>
                    <a:latin typeface="Arial" panose="020B0604020202020204" pitchFamily="34" charset="0"/>
                  </a:defRPr>
                </a:lvl5pPr>
                <a:lvl6pPr marL="25146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6pPr>
                <a:lvl7pPr marL="29718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7pPr>
                <a:lvl8pPr marL="34290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8pPr>
                <a:lvl9pPr marL="38862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9pPr>
              </a:lstStyle>
              <a:p>
                <a:pPr eaLnBrk="1" hangingPunct="1">
                  <a:spcBef>
                    <a:spcPct val="0"/>
                  </a:spcBef>
                  <a:buClrTx/>
                  <a:buSzTx/>
                  <a:buFontTx/>
                  <a:buNone/>
                </a:pPr>
                <a:endParaRPr lang="en-US" altLang="en-US" sz="5000">
                  <a:solidFill>
                    <a:schemeClr val="tx1"/>
                  </a:solidFill>
                  <a:latin typeface="Times New Roman" panose="02020603050405020304" pitchFamily="18" charset="0"/>
                </a:endParaRPr>
              </a:p>
            </p:txBody>
          </p:sp>
        </p:grpSp>
        <p:sp>
          <p:nvSpPr>
            <p:cNvPr id="8" name="椭圆 7">
              <a:extLst>
                <a:ext uri="{FF2B5EF4-FFF2-40B4-BE49-F238E27FC236}">
                  <a16:creationId xmlns:a16="http://schemas.microsoft.com/office/drawing/2014/main" id="{70BEF835-9650-4389-A8A2-F64EDEEAD5DA}"/>
                </a:ext>
              </a:extLst>
            </p:cNvPr>
            <p:cNvSpPr/>
            <p:nvPr/>
          </p:nvSpPr>
          <p:spPr>
            <a:xfrm>
              <a:off x="2294235" y="2673626"/>
              <a:ext cx="140380" cy="141102"/>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sp>
          <p:nvSpPr>
            <p:cNvPr id="9" name="椭圆 8">
              <a:extLst>
                <a:ext uri="{FF2B5EF4-FFF2-40B4-BE49-F238E27FC236}">
                  <a16:creationId xmlns:a16="http://schemas.microsoft.com/office/drawing/2014/main" id="{08DE8918-E6AF-4476-8BCE-6F8DCEF82EA3}"/>
                </a:ext>
              </a:extLst>
            </p:cNvPr>
            <p:cNvSpPr/>
            <p:nvPr/>
          </p:nvSpPr>
          <p:spPr>
            <a:xfrm>
              <a:off x="3349746" y="4516660"/>
              <a:ext cx="140380" cy="141102"/>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sp>
          <p:nvSpPr>
            <p:cNvPr id="10" name="椭圆 9">
              <a:extLst>
                <a:ext uri="{FF2B5EF4-FFF2-40B4-BE49-F238E27FC236}">
                  <a16:creationId xmlns:a16="http://schemas.microsoft.com/office/drawing/2014/main" id="{EFFBA064-37CB-435E-820D-A247CF60F51B}"/>
                </a:ext>
              </a:extLst>
            </p:cNvPr>
            <p:cNvSpPr/>
            <p:nvPr/>
          </p:nvSpPr>
          <p:spPr>
            <a:xfrm>
              <a:off x="2590987" y="4715248"/>
              <a:ext cx="140379" cy="141102"/>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sp>
          <p:nvSpPr>
            <p:cNvPr id="13" name="椭圆 12">
              <a:extLst>
                <a:ext uri="{FF2B5EF4-FFF2-40B4-BE49-F238E27FC236}">
                  <a16:creationId xmlns:a16="http://schemas.microsoft.com/office/drawing/2014/main" id="{2D9256A8-04D0-40FB-BF69-E2F5DE2D2014}"/>
                </a:ext>
              </a:extLst>
            </p:cNvPr>
            <p:cNvSpPr/>
            <p:nvPr/>
          </p:nvSpPr>
          <p:spPr>
            <a:xfrm>
              <a:off x="2461269" y="5143780"/>
              <a:ext cx="138602" cy="142844"/>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sp>
          <p:nvSpPr>
            <p:cNvPr id="14" name="椭圆 13">
              <a:extLst>
                <a:ext uri="{FF2B5EF4-FFF2-40B4-BE49-F238E27FC236}">
                  <a16:creationId xmlns:a16="http://schemas.microsoft.com/office/drawing/2014/main" id="{373BDB24-23AE-4395-BB68-6F29583A0F92}"/>
                </a:ext>
              </a:extLst>
            </p:cNvPr>
            <p:cNvSpPr/>
            <p:nvPr/>
          </p:nvSpPr>
          <p:spPr>
            <a:xfrm>
              <a:off x="2802444" y="5257010"/>
              <a:ext cx="138602" cy="141101"/>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grpSp>
      <p:sp>
        <p:nvSpPr>
          <p:cNvPr id="21" name="Rectangle 2">
            <a:extLst>
              <a:ext uri="{FF2B5EF4-FFF2-40B4-BE49-F238E27FC236}">
                <a16:creationId xmlns:a16="http://schemas.microsoft.com/office/drawing/2014/main" id="{932E2728-454F-433B-97E0-5AB790EA0243}"/>
              </a:ext>
            </a:extLst>
          </p:cNvPr>
          <p:cNvSpPr txBox="1">
            <a:spLocks noChangeArrowheads="1"/>
          </p:cNvSpPr>
          <p:nvPr/>
        </p:nvSpPr>
        <p:spPr bwMode="auto">
          <a:xfrm>
            <a:off x="4546823" y="6032585"/>
            <a:ext cx="291782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rgbClr val="FFFFCC"/>
              </a:buClr>
              <a:buSzPct val="150000"/>
              <a:buChar char="•"/>
              <a:defRPr sz="2800">
                <a:solidFill>
                  <a:srgbClr val="FFFFCC"/>
                </a:solidFill>
                <a:latin typeface="Arial" panose="020B0604020202020204" pitchFamily="34" charset="0"/>
              </a:defRPr>
            </a:lvl1pPr>
            <a:lvl2pPr marL="742950" indent="-285750">
              <a:spcBef>
                <a:spcPct val="20000"/>
              </a:spcBef>
              <a:buClr>
                <a:srgbClr val="FFFFCC"/>
              </a:buClr>
              <a:buSzPct val="150000"/>
              <a:buChar char="•"/>
              <a:defRPr sz="2400">
                <a:solidFill>
                  <a:srgbClr val="FFFFCC"/>
                </a:solidFill>
                <a:latin typeface="Arial" panose="020B0604020202020204" pitchFamily="34" charset="0"/>
              </a:defRPr>
            </a:lvl2pPr>
            <a:lvl3pPr marL="1143000" indent="-228600">
              <a:spcBef>
                <a:spcPct val="20000"/>
              </a:spcBef>
              <a:buClr>
                <a:srgbClr val="FFFFCC"/>
              </a:buClr>
              <a:buSzPct val="150000"/>
              <a:buChar char="•"/>
              <a:defRPr sz="2000">
                <a:solidFill>
                  <a:srgbClr val="FFFFCC"/>
                </a:solidFill>
                <a:latin typeface="Arial" panose="020B0604020202020204" pitchFamily="34" charset="0"/>
              </a:defRPr>
            </a:lvl3pPr>
            <a:lvl4pPr marL="1600200" indent="-228600">
              <a:spcBef>
                <a:spcPct val="20000"/>
              </a:spcBef>
              <a:buClr>
                <a:srgbClr val="FFFFCC"/>
              </a:buClr>
              <a:buSzPct val="150000"/>
              <a:buChar char="•"/>
              <a:defRPr>
                <a:solidFill>
                  <a:srgbClr val="FFFFCC"/>
                </a:solidFill>
                <a:latin typeface="Arial" panose="020B0604020202020204" pitchFamily="34" charset="0"/>
              </a:defRPr>
            </a:lvl4pPr>
            <a:lvl5pPr marL="2057400" indent="-228600">
              <a:spcBef>
                <a:spcPct val="20000"/>
              </a:spcBef>
              <a:buClr>
                <a:srgbClr val="FFFFCC"/>
              </a:buClr>
              <a:buSzPct val="150000"/>
              <a:buChar char="•"/>
              <a:defRPr>
                <a:solidFill>
                  <a:srgbClr val="FFFFCC"/>
                </a:solidFill>
                <a:latin typeface="Arial" panose="020B0604020202020204" pitchFamily="34" charset="0"/>
              </a:defRPr>
            </a:lvl5pPr>
            <a:lvl6pPr marL="25146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6pPr>
            <a:lvl7pPr marL="29718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7pPr>
            <a:lvl8pPr marL="34290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8pPr>
            <a:lvl9pPr marL="38862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9pPr>
          </a:lstStyle>
          <a:p>
            <a:pPr algn="ctr" eaLnBrk="1" hangingPunct="1">
              <a:buFontTx/>
              <a:buNone/>
            </a:pPr>
            <a:r>
              <a:rPr lang="it-IT" altLang="en-US" sz="2400" dirty="0">
                <a:solidFill>
                  <a:schemeClr val="tx1"/>
                </a:solidFill>
              </a:rPr>
              <a:t>Initialize </a:t>
            </a:r>
            <a:r>
              <a:rPr lang="en-US" altLang="en-US" sz="3000" dirty="0">
                <a:solidFill>
                  <a:schemeClr val="tx1"/>
                </a:solidFill>
                <a:latin typeface="Courier New" panose="02070309020205020404" pitchFamily="49" charset="0"/>
                <a:sym typeface="Symbol" panose="05050102010706020507" pitchFamily="18" charset="2"/>
              </a:rPr>
              <a:t></a:t>
            </a:r>
            <a:r>
              <a:rPr lang="en-US" altLang="en-US" sz="3000" baseline="-25000" dirty="0" err="1">
                <a:solidFill>
                  <a:schemeClr val="tx1"/>
                </a:solidFill>
                <a:latin typeface="Courier New" panose="02070309020205020404" pitchFamily="49" charset="0"/>
                <a:sym typeface="Symbol" panose="05050102010706020507" pitchFamily="18" charset="2"/>
              </a:rPr>
              <a:t>i</a:t>
            </a:r>
            <a:r>
              <a:rPr lang="it-IT" altLang="en-US" sz="2400" dirty="0">
                <a:solidFill>
                  <a:schemeClr val="tx1"/>
                </a:solidFill>
              </a:rPr>
              <a:t> </a:t>
            </a:r>
          </a:p>
        </p:txBody>
      </p:sp>
    </p:spTree>
    <p:extLst>
      <p:ext uri="{BB962C8B-B14F-4D97-AF65-F5344CB8AC3E}">
        <p14:creationId xmlns:p14="http://schemas.microsoft.com/office/powerpoint/2010/main" val="3774281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7309" y="122882"/>
            <a:ext cx="8001000" cy="563563"/>
          </a:xfrm>
        </p:spPr>
        <p:txBody>
          <a:bodyPr/>
          <a:lstStyle/>
          <a:p>
            <a:r>
              <a:rPr lang="en-US" altLang="zh-CN" dirty="0"/>
              <a:t>18.5 </a:t>
            </a:r>
            <a:r>
              <a:rPr lang="en-US" altLang="zh-CN" dirty="0">
                <a:latin typeface="宋体" pitchFamily="2" charset="-122"/>
                <a:ea typeface="宋体" pitchFamily="2" charset="-122"/>
              </a:rPr>
              <a:t>K-</a:t>
            </a:r>
            <a:r>
              <a:rPr lang="zh-CN" altLang="zh-CN" dirty="0">
                <a:latin typeface="宋体" pitchFamily="2" charset="-122"/>
                <a:ea typeface="宋体" pitchFamily="2" charset="-122"/>
              </a:rPr>
              <a:t>均值聚类算法</a:t>
            </a:r>
            <a:r>
              <a:rPr lang="zh-CN" altLang="en-US" dirty="0">
                <a:latin typeface="宋体" pitchFamily="2" charset="-122"/>
                <a:ea typeface="宋体" pitchFamily="2" charset="-122"/>
              </a:rPr>
              <a:t>（分割式分类方法）</a:t>
            </a:r>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41</a:t>
            </a:fld>
            <a:endParaRPr lang="en-US" altLang="zh-CN" dirty="0"/>
          </a:p>
        </p:txBody>
      </p:sp>
      <p:grpSp>
        <p:nvGrpSpPr>
          <p:cNvPr id="22" name="组合 19">
            <a:extLst>
              <a:ext uri="{FF2B5EF4-FFF2-40B4-BE49-F238E27FC236}">
                <a16:creationId xmlns:a16="http://schemas.microsoft.com/office/drawing/2014/main" id="{ABED0148-B79B-4C7B-A07C-F140919A74ED}"/>
              </a:ext>
            </a:extLst>
          </p:cNvPr>
          <p:cNvGrpSpPr>
            <a:grpSpLocks/>
          </p:cNvGrpSpPr>
          <p:nvPr/>
        </p:nvGrpSpPr>
        <p:grpSpPr bwMode="auto">
          <a:xfrm>
            <a:off x="3575720" y="1196752"/>
            <a:ext cx="4629150" cy="4841875"/>
            <a:chOff x="76200" y="1066800"/>
            <a:chExt cx="5181600" cy="5410201"/>
          </a:xfrm>
        </p:grpSpPr>
        <p:grpSp>
          <p:nvGrpSpPr>
            <p:cNvPr id="23" name="Group 27">
              <a:extLst>
                <a:ext uri="{FF2B5EF4-FFF2-40B4-BE49-F238E27FC236}">
                  <a16:creationId xmlns:a16="http://schemas.microsoft.com/office/drawing/2014/main" id="{B162EB9E-0683-4086-A135-2C9CE8255DAD}"/>
                </a:ext>
              </a:extLst>
            </p:cNvPr>
            <p:cNvGrpSpPr>
              <a:grpSpLocks/>
            </p:cNvGrpSpPr>
            <p:nvPr/>
          </p:nvGrpSpPr>
          <p:grpSpPr bwMode="auto">
            <a:xfrm>
              <a:off x="76200" y="1066800"/>
              <a:ext cx="5181600" cy="5410201"/>
              <a:chOff x="1920" y="96"/>
              <a:chExt cx="3758" cy="3874"/>
            </a:xfrm>
          </p:grpSpPr>
          <p:pic>
            <p:nvPicPr>
              <p:cNvPr id="29" name="Picture 28" descr="km-data">
                <a:extLst>
                  <a:ext uri="{FF2B5EF4-FFF2-40B4-BE49-F238E27FC236}">
                    <a16:creationId xmlns:a16="http://schemas.microsoft.com/office/drawing/2014/main" id="{300FA589-50B2-4428-9AF2-08C5B540D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96"/>
                <a:ext cx="3758" cy="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D6506E09-C232-4E6A-AF47-B3550FC87283}"/>
                  </a:ext>
                </a:extLst>
              </p:cNvPr>
              <p:cNvGrpSpPr>
                <a:grpSpLocks/>
              </p:cNvGrpSpPr>
              <p:nvPr/>
            </p:nvGrpSpPr>
            <p:grpSpPr bwMode="auto">
              <a:xfrm>
                <a:off x="2448" y="816"/>
                <a:ext cx="3033" cy="2748"/>
                <a:chOff x="2158" y="822"/>
                <a:chExt cx="3256" cy="3010"/>
              </a:xfrm>
            </p:grpSpPr>
            <p:sp>
              <p:nvSpPr>
                <p:cNvPr id="31" name="Oval 30">
                  <a:extLst>
                    <a:ext uri="{FF2B5EF4-FFF2-40B4-BE49-F238E27FC236}">
                      <a16:creationId xmlns:a16="http://schemas.microsoft.com/office/drawing/2014/main" id="{8C10EF68-D361-4607-96E9-F446F40251C5}"/>
                    </a:ext>
                  </a:extLst>
                </p:cNvPr>
                <p:cNvSpPr>
                  <a:spLocks noChangeArrowheads="1"/>
                </p:cNvSpPr>
                <p:nvPr/>
              </p:nvSpPr>
              <p:spPr bwMode="auto">
                <a:xfrm>
                  <a:off x="3502" y="3287"/>
                  <a:ext cx="48" cy="48"/>
                </a:xfrm>
                <a:prstGeom prst="ellipse">
                  <a:avLst/>
                </a:prstGeom>
                <a:solidFill>
                  <a:srgbClr val="FF0000"/>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spcBef>
                      <a:spcPct val="20000"/>
                    </a:spcBef>
                    <a:buClr>
                      <a:srgbClr val="FFFFCC"/>
                    </a:buClr>
                    <a:buSzPct val="150000"/>
                    <a:buChar char="•"/>
                    <a:defRPr sz="2800">
                      <a:solidFill>
                        <a:srgbClr val="FFFFCC"/>
                      </a:solidFill>
                      <a:latin typeface="Arial" panose="020B0604020202020204" pitchFamily="34" charset="0"/>
                    </a:defRPr>
                  </a:lvl1pPr>
                  <a:lvl2pPr marL="742950" indent="-285750">
                    <a:spcBef>
                      <a:spcPct val="20000"/>
                    </a:spcBef>
                    <a:buClr>
                      <a:srgbClr val="FFFFCC"/>
                    </a:buClr>
                    <a:buSzPct val="150000"/>
                    <a:buChar char="•"/>
                    <a:defRPr sz="2400">
                      <a:solidFill>
                        <a:srgbClr val="FFFFCC"/>
                      </a:solidFill>
                      <a:latin typeface="Arial" panose="020B0604020202020204" pitchFamily="34" charset="0"/>
                    </a:defRPr>
                  </a:lvl2pPr>
                  <a:lvl3pPr marL="1143000" indent="-228600">
                    <a:spcBef>
                      <a:spcPct val="20000"/>
                    </a:spcBef>
                    <a:buClr>
                      <a:srgbClr val="FFFFCC"/>
                    </a:buClr>
                    <a:buSzPct val="150000"/>
                    <a:buChar char="•"/>
                    <a:defRPr sz="2000">
                      <a:solidFill>
                        <a:srgbClr val="FFFFCC"/>
                      </a:solidFill>
                      <a:latin typeface="Arial" panose="020B0604020202020204" pitchFamily="34" charset="0"/>
                    </a:defRPr>
                  </a:lvl3pPr>
                  <a:lvl4pPr marL="1600200" indent="-228600">
                    <a:spcBef>
                      <a:spcPct val="20000"/>
                    </a:spcBef>
                    <a:buClr>
                      <a:srgbClr val="FFFFCC"/>
                    </a:buClr>
                    <a:buSzPct val="150000"/>
                    <a:buChar char="•"/>
                    <a:defRPr>
                      <a:solidFill>
                        <a:srgbClr val="FFFFCC"/>
                      </a:solidFill>
                      <a:latin typeface="Arial" panose="020B0604020202020204" pitchFamily="34" charset="0"/>
                    </a:defRPr>
                  </a:lvl4pPr>
                  <a:lvl5pPr marL="2057400" indent="-228600">
                    <a:spcBef>
                      <a:spcPct val="20000"/>
                    </a:spcBef>
                    <a:buClr>
                      <a:srgbClr val="FFFFCC"/>
                    </a:buClr>
                    <a:buSzPct val="150000"/>
                    <a:buChar char="•"/>
                    <a:defRPr>
                      <a:solidFill>
                        <a:srgbClr val="FFFFCC"/>
                      </a:solidFill>
                      <a:latin typeface="Arial" panose="020B0604020202020204" pitchFamily="34" charset="0"/>
                    </a:defRPr>
                  </a:lvl5pPr>
                  <a:lvl6pPr marL="25146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6pPr>
                  <a:lvl7pPr marL="29718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7pPr>
                  <a:lvl8pPr marL="34290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8pPr>
                  <a:lvl9pPr marL="38862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9pPr>
                </a:lstStyle>
                <a:p>
                  <a:pPr eaLnBrk="1" hangingPunct="1">
                    <a:spcBef>
                      <a:spcPct val="0"/>
                    </a:spcBef>
                    <a:buClrTx/>
                    <a:buSzTx/>
                    <a:buFontTx/>
                    <a:buNone/>
                  </a:pPr>
                  <a:endParaRPr lang="en-US" altLang="en-US" sz="5000">
                    <a:solidFill>
                      <a:schemeClr val="tx1"/>
                    </a:solidFill>
                    <a:latin typeface="Times New Roman" panose="02020603050405020304" pitchFamily="18" charset="0"/>
                  </a:endParaRPr>
                </a:p>
              </p:txBody>
            </p:sp>
            <p:sp>
              <p:nvSpPr>
                <p:cNvPr id="32" name="Oval 31">
                  <a:extLst>
                    <a:ext uri="{FF2B5EF4-FFF2-40B4-BE49-F238E27FC236}">
                      <a16:creationId xmlns:a16="http://schemas.microsoft.com/office/drawing/2014/main" id="{83C0971A-EE31-4F56-B259-5CD966AA9189}"/>
                    </a:ext>
                  </a:extLst>
                </p:cNvPr>
                <p:cNvSpPr>
                  <a:spLocks noChangeArrowheads="1"/>
                </p:cNvSpPr>
                <p:nvPr/>
              </p:nvSpPr>
              <p:spPr bwMode="auto">
                <a:xfrm>
                  <a:off x="3744" y="3376"/>
                  <a:ext cx="48" cy="48"/>
                </a:xfrm>
                <a:prstGeom prst="ellipse">
                  <a:avLst/>
                </a:prstGeom>
                <a:solidFill>
                  <a:srgbClr val="FF0000"/>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spcBef>
                      <a:spcPct val="20000"/>
                    </a:spcBef>
                    <a:buClr>
                      <a:srgbClr val="FFFFCC"/>
                    </a:buClr>
                    <a:buSzPct val="150000"/>
                    <a:buChar char="•"/>
                    <a:defRPr sz="2800">
                      <a:solidFill>
                        <a:srgbClr val="FFFFCC"/>
                      </a:solidFill>
                      <a:latin typeface="Arial" panose="020B0604020202020204" pitchFamily="34" charset="0"/>
                    </a:defRPr>
                  </a:lvl1pPr>
                  <a:lvl2pPr marL="742950" indent="-285750">
                    <a:spcBef>
                      <a:spcPct val="20000"/>
                    </a:spcBef>
                    <a:buClr>
                      <a:srgbClr val="FFFFCC"/>
                    </a:buClr>
                    <a:buSzPct val="150000"/>
                    <a:buChar char="•"/>
                    <a:defRPr sz="2400">
                      <a:solidFill>
                        <a:srgbClr val="FFFFCC"/>
                      </a:solidFill>
                      <a:latin typeface="Arial" panose="020B0604020202020204" pitchFamily="34" charset="0"/>
                    </a:defRPr>
                  </a:lvl2pPr>
                  <a:lvl3pPr marL="1143000" indent="-228600">
                    <a:spcBef>
                      <a:spcPct val="20000"/>
                    </a:spcBef>
                    <a:buClr>
                      <a:srgbClr val="FFFFCC"/>
                    </a:buClr>
                    <a:buSzPct val="150000"/>
                    <a:buChar char="•"/>
                    <a:defRPr sz="2000">
                      <a:solidFill>
                        <a:srgbClr val="FFFFCC"/>
                      </a:solidFill>
                      <a:latin typeface="Arial" panose="020B0604020202020204" pitchFamily="34" charset="0"/>
                    </a:defRPr>
                  </a:lvl3pPr>
                  <a:lvl4pPr marL="1600200" indent="-228600">
                    <a:spcBef>
                      <a:spcPct val="20000"/>
                    </a:spcBef>
                    <a:buClr>
                      <a:srgbClr val="FFFFCC"/>
                    </a:buClr>
                    <a:buSzPct val="150000"/>
                    <a:buChar char="•"/>
                    <a:defRPr>
                      <a:solidFill>
                        <a:srgbClr val="FFFFCC"/>
                      </a:solidFill>
                      <a:latin typeface="Arial" panose="020B0604020202020204" pitchFamily="34" charset="0"/>
                    </a:defRPr>
                  </a:lvl4pPr>
                  <a:lvl5pPr marL="2057400" indent="-228600">
                    <a:spcBef>
                      <a:spcPct val="20000"/>
                    </a:spcBef>
                    <a:buClr>
                      <a:srgbClr val="FFFFCC"/>
                    </a:buClr>
                    <a:buSzPct val="150000"/>
                    <a:buChar char="•"/>
                    <a:defRPr>
                      <a:solidFill>
                        <a:srgbClr val="FFFFCC"/>
                      </a:solidFill>
                      <a:latin typeface="Arial" panose="020B0604020202020204" pitchFamily="34" charset="0"/>
                    </a:defRPr>
                  </a:lvl5pPr>
                  <a:lvl6pPr marL="25146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6pPr>
                  <a:lvl7pPr marL="29718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7pPr>
                  <a:lvl8pPr marL="34290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8pPr>
                  <a:lvl9pPr marL="38862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9pPr>
                </a:lstStyle>
                <a:p>
                  <a:pPr eaLnBrk="1" hangingPunct="1">
                    <a:spcBef>
                      <a:spcPct val="0"/>
                    </a:spcBef>
                    <a:buClrTx/>
                    <a:buSzTx/>
                    <a:buFontTx/>
                    <a:buNone/>
                  </a:pPr>
                  <a:endParaRPr lang="en-US" altLang="en-US" sz="5000">
                    <a:solidFill>
                      <a:schemeClr val="tx1"/>
                    </a:solidFill>
                    <a:latin typeface="Times New Roman" panose="02020603050405020304" pitchFamily="18" charset="0"/>
                  </a:endParaRPr>
                </a:p>
              </p:txBody>
            </p:sp>
            <p:sp>
              <p:nvSpPr>
                <p:cNvPr id="33" name="Oval 32">
                  <a:extLst>
                    <a:ext uri="{FF2B5EF4-FFF2-40B4-BE49-F238E27FC236}">
                      <a16:creationId xmlns:a16="http://schemas.microsoft.com/office/drawing/2014/main" id="{66FC5DCC-EE77-4F66-A618-1340F029962F}"/>
                    </a:ext>
                  </a:extLst>
                </p:cNvPr>
                <p:cNvSpPr>
                  <a:spLocks noChangeArrowheads="1"/>
                </p:cNvSpPr>
                <p:nvPr/>
              </p:nvSpPr>
              <p:spPr bwMode="auto">
                <a:xfrm>
                  <a:off x="4171" y="2811"/>
                  <a:ext cx="48" cy="48"/>
                </a:xfrm>
                <a:prstGeom prst="ellipse">
                  <a:avLst/>
                </a:prstGeom>
                <a:solidFill>
                  <a:srgbClr val="FF0000"/>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spcBef>
                      <a:spcPct val="20000"/>
                    </a:spcBef>
                    <a:buClr>
                      <a:srgbClr val="FFFFCC"/>
                    </a:buClr>
                    <a:buSzPct val="150000"/>
                    <a:buChar char="•"/>
                    <a:defRPr sz="2800">
                      <a:solidFill>
                        <a:srgbClr val="FFFFCC"/>
                      </a:solidFill>
                      <a:latin typeface="Arial" panose="020B0604020202020204" pitchFamily="34" charset="0"/>
                    </a:defRPr>
                  </a:lvl1pPr>
                  <a:lvl2pPr marL="742950" indent="-285750">
                    <a:spcBef>
                      <a:spcPct val="20000"/>
                    </a:spcBef>
                    <a:buClr>
                      <a:srgbClr val="FFFFCC"/>
                    </a:buClr>
                    <a:buSzPct val="150000"/>
                    <a:buChar char="•"/>
                    <a:defRPr sz="2400">
                      <a:solidFill>
                        <a:srgbClr val="FFFFCC"/>
                      </a:solidFill>
                      <a:latin typeface="Arial" panose="020B0604020202020204" pitchFamily="34" charset="0"/>
                    </a:defRPr>
                  </a:lvl2pPr>
                  <a:lvl3pPr marL="1143000" indent="-228600">
                    <a:spcBef>
                      <a:spcPct val="20000"/>
                    </a:spcBef>
                    <a:buClr>
                      <a:srgbClr val="FFFFCC"/>
                    </a:buClr>
                    <a:buSzPct val="150000"/>
                    <a:buChar char="•"/>
                    <a:defRPr sz="2000">
                      <a:solidFill>
                        <a:srgbClr val="FFFFCC"/>
                      </a:solidFill>
                      <a:latin typeface="Arial" panose="020B0604020202020204" pitchFamily="34" charset="0"/>
                    </a:defRPr>
                  </a:lvl3pPr>
                  <a:lvl4pPr marL="1600200" indent="-228600">
                    <a:spcBef>
                      <a:spcPct val="20000"/>
                    </a:spcBef>
                    <a:buClr>
                      <a:srgbClr val="FFFFCC"/>
                    </a:buClr>
                    <a:buSzPct val="150000"/>
                    <a:buChar char="•"/>
                    <a:defRPr>
                      <a:solidFill>
                        <a:srgbClr val="FFFFCC"/>
                      </a:solidFill>
                      <a:latin typeface="Arial" panose="020B0604020202020204" pitchFamily="34" charset="0"/>
                    </a:defRPr>
                  </a:lvl4pPr>
                  <a:lvl5pPr marL="2057400" indent="-228600">
                    <a:spcBef>
                      <a:spcPct val="20000"/>
                    </a:spcBef>
                    <a:buClr>
                      <a:srgbClr val="FFFFCC"/>
                    </a:buClr>
                    <a:buSzPct val="150000"/>
                    <a:buChar char="•"/>
                    <a:defRPr>
                      <a:solidFill>
                        <a:srgbClr val="FFFFCC"/>
                      </a:solidFill>
                      <a:latin typeface="Arial" panose="020B0604020202020204" pitchFamily="34" charset="0"/>
                    </a:defRPr>
                  </a:lvl5pPr>
                  <a:lvl6pPr marL="25146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6pPr>
                  <a:lvl7pPr marL="29718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7pPr>
                  <a:lvl8pPr marL="34290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8pPr>
                  <a:lvl9pPr marL="38862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9pPr>
                </a:lstStyle>
                <a:p>
                  <a:pPr eaLnBrk="1" hangingPunct="1">
                    <a:spcBef>
                      <a:spcPct val="0"/>
                    </a:spcBef>
                    <a:buClrTx/>
                    <a:buSzTx/>
                    <a:buFontTx/>
                    <a:buNone/>
                  </a:pPr>
                  <a:endParaRPr lang="en-US" altLang="en-US" sz="5000">
                    <a:solidFill>
                      <a:schemeClr val="tx1"/>
                    </a:solidFill>
                    <a:latin typeface="Times New Roman" panose="02020603050405020304" pitchFamily="18" charset="0"/>
                  </a:endParaRPr>
                </a:p>
              </p:txBody>
            </p:sp>
            <p:sp>
              <p:nvSpPr>
                <p:cNvPr id="34" name="Oval 33">
                  <a:extLst>
                    <a:ext uri="{FF2B5EF4-FFF2-40B4-BE49-F238E27FC236}">
                      <a16:creationId xmlns:a16="http://schemas.microsoft.com/office/drawing/2014/main" id="{5DCF991C-1A9B-4DDC-A047-E0AD08EAA9EB}"/>
                    </a:ext>
                  </a:extLst>
                </p:cNvPr>
                <p:cNvSpPr>
                  <a:spLocks noChangeArrowheads="1"/>
                </p:cNvSpPr>
                <p:nvPr/>
              </p:nvSpPr>
              <p:spPr bwMode="auto">
                <a:xfrm>
                  <a:off x="3582" y="2945"/>
                  <a:ext cx="48" cy="48"/>
                </a:xfrm>
                <a:prstGeom prst="ellipse">
                  <a:avLst/>
                </a:prstGeom>
                <a:solidFill>
                  <a:srgbClr val="FF0000"/>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spcBef>
                      <a:spcPct val="20000"/>
                    </a:spcBef>
                    <a:buClr>
                      <a:srgbClr val="FFFFCC"/>
                    </a:buClr>
                    <a:buSzPct val="150000"/>
                    <a:buChar char="•"/>
                    <a:defRPr sz="2800">
                      <a:solidFill>
                        <a:srgbClr val="FFFFCC"/>
                      </a:solidFill>
                      <a:latin typeface="Arial" panose="020B0604020202020204" pitchFamily="34" charset="0"/>
                    </a:defRPr>
                  </a:lvl1pPr>
                  <a:lvl2pPr marL="742950" indent="-285750">
                    <a:spcBef>
                      <a:spcPct val="20000"/>
                    </a:spcBef>
                    <a:buClr>
                      <a:srgbClr val="FFFFCC"/>
                    </a:buClr>
                    <a:buSzPct val="150000"/>
                    <a:buChar char="•"/>
                    <a:defRPr sz="2400">
                      <a:solidFill>
                        <a:srgbClr val="FFFFCC"/>
                      </a:solidFill>
                      <a:latin typeface="Arial" panose="020B0604020202020204" pitchFamily="34" charset="0"/>
                    </a:defRPr>
                  </a:lvl2pPr>
                  <a:lvl3pPr marL="1143000" indent="-228600">
                    <a:spcBef>
                      <a:spcPct val="20000"/>
                    </a:spcBef>
                    <a:buClr>
                      <a:srgbClr val="FFFFCC"/>
                    </a:buClr>
                    <a:buSzPct val="150000"/>
                    <a:buChar char="•"/>
                    <a:defRPr sz="2000">
                      <a:solidFill>
                        <a:srgbClr val="FFFFCC"/>
                      </a:solidFill>
                      <a:latin typeface="Arial" panose="020B0604020202020204" pitchFamily="34" charset="0"/>
                    </a:defRPr>
                  </a:lvl3pPr>
                  <a:lvl4pPr marL="1600200" indent="-228600">
                    <a:spcBef>
                      <a:spcPct val="20000"/>
                    </a:spcBef>
                    <a:buClr>
                      <a:srgbClr val="FFFFCC"/>
                    </a:buClr>
                    <a:buSzPct val="150000"/>
                    <a:buChar char="•"/>
                    <a:defRPr>
                      <a:solidFill>
                        <a:srgbClr val="FFFFCC"/>
                      </a:solidFill>
                      <a:latin typeface="Arial" panose="020B0604020202020204" pitchFamily="34" charset="0"/>
                    </a:defRPr>
                  </a:lvl4pPr>
                  <a:lvl5pPr marL="2057400" indent="-228600">
                    <a:spcBef>
                      <a:spcPct val="20000"/>
                    </a:spcBef>
                    <a:buClr>
                      <a:srgbClr val="FFFFCC"/>
                    </a:buClr>
                    <a:buSzPct val="150000"/>
                    <a:buChar char="•"/>
                    <a:defRPr>
                      <a:solidFill>
                        <a:srgbClr val="FFFFCC"/>
                      </a:solidFill>
                      <a:latin typeface="Arial" panose="020B0604020202020204" pitchFamily="34" charset="0"/>
                    </a:defRPr>
                  </a:lvl5pPr>
                  <a:lvl6pPr marL="25146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6pPr>
                  <a:lvl7pPr marL="29718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7pPr>
                  <a:lvl8pPr marL="34290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8pPr>
                  <a:lvl9pPr marL="38862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9pPr>
                </a:lstStyle>
                <a:p>
                  <a:pPr eaLnBrk="1" hangingPunct="1">
                    <a:spcBef>
                      <a:spcPct val="0"/>
                    </a:spcBef>
                    <a:buClrTx/>
                    <a:buSzTx/>
                    <a:buFontTx/>
                    <a:buNone/>
                  </a:pPr>
                  <a:endParaRPr lang="en-US" altLang="en-US" sz="5000">
                    <a:solidFill>
                      <a:schemeClr val="tx1"/>
                    </a:solidFill>
                    <a:latin typeface="Times New Roman" panose="02020603050405020304" pitchFamily="18" charset="0"/>
                  </a:endParaRPr>
                </a:p>
              </p:txBody>
            </p:sp>
            <p:sp>
              <p:nvSpPr>
                <p:cNvPr id="35" name="Oval 34">
                  <a:extLst>
                    <a:ext uri="{FF2B5EF4-FFF2-40B4-BE49-F238E27FC236}">
                      <a16:creationId xmlns:a16="http://schemas.microsoft.com/office/drawing/2014/main" id="{282BE864-1BFA-4629-98E0-AD5C734727B7}"/>
                    </a:ext>
                  </a:extLst>
                </p:cNvPr>
                <p:cNvSpPr>
                  <a:spLocks noChangeArrowheads="1"/>
                </p:cNvSpPr>
                <p:nvPr/>
              </p:nvSpPr>
              <p:spPr bwMode="auto">
                <a:xfrm>
                  <a:off x="3349" y="1321"/>
                  <a:ext cx="48" cy="48"/>
                </a:xfrm>
                <a:prstGeom prst="ellipse">
                  <a:avLst/>
                </a:prstGeom>
                <a:solidFill>
                  <a:srgbClr val="FF0000"/>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spcBef>
                      <a:spcPct val="20000"/>
                    </a:spcBef>
                    <a:buClr>
                      <a:srgbClr val="FFFFCC"/>
                    </a:buClr>
                    <a:buSzPct val="150000"/>
                    <a:buChar char="•"/>
                    <a:defRPr sz="2800">
                      <a:solidFill>
                        <a:srgbClr val="FFFFCC"/>
                      </a:solidFill>
                      <a:latin typeface="Arial" panose="020B0604020202020204" pitchFamily="34" charset="0"/>
                    </a:defRPr>
                  </a:lvl1pPr>
                  <a:lvl2pPr marL="742950" indent="-285750">
                    <a:spcBef>
                      <a:spcPct val="20000"/>
                    </a:spcBef>
                    <a:buClr>
                      <a:srgbClr val="FFFFCC"/>
                    </a:buClr>
                    <a:buSzPct val="150000"/>
                    <a:buChar char="•"/>
                    <a:defRPr sz="2400">
                      <a:solidFill>
                        <a:srgbClr val="FFFFCC"/>
                      </a:solidFill>
                      <a:latin typeface="Arial" panose="020B0604020202020204" pitchFamily="34" charset="0"/>
                    </a:defRPr>
                  </a:lvl2pPr>
                  <a:lvl3pPr marL="1143000" indent="-228600">
                    <a:spcBef>
                      <a:spcPct val="20000"/>
                    </a:spcBef>
                    <a:buClr>
                      <a:srgbClr val="FFFFCC"/>
                    </a:buClr>
                    <a:buSzPct val="150000"/>
                    <a:buChar char="•"/>
                    <a:defRPr sz="2000">
                      <a:solidFill>
                        <a:srgbClr val="FFFFCC"/>
                      </a:solidFill>
                      <a:latin typeface="Arial" panose="020B0604020202020204" pitchFamily="34" charset="0"/>
                    </a:defRPr>
                  </a:lvl3pPr>
                  <a:lvl4pPr marL="1600200" indent="-228600">
                    <a:spcBef>
                      <a:spcPct val="20000"/>
                    </a:spcBef>
                    <a:buClr>
                      <a:srgbClr val="FFFFCC"/>
                    </a:buClr>
                    <a:buSzPct val="150000"/>
                    <a:buChar char="•"/>
                    <a:defRPr>
                      <a:solidFill>
                        <a:srgbClr val="FFFFCC"/>
                      </a:solidFill>
                      <a:latin typeface="Arial" panose="020B0604020202020204" pitchFamily="34" charset="0"/>
                    </a:defRPr>
                  </a:lvl4pPr>
                  <a:lvl5pPr marL="2057400" indent="-228600">
                    <a:spcBef>
                      <a:spcPct val="20000"/>
                    </a:spcBef>
                    <a:buClr>
                      <a:srgbClr val="FFFFCC"/>
                    </a:buClr>
                    <a:buSzPct val="150000"/>
                    <a:buChar char="•"/>
                    <a:defRPr>
                      <a:solidFill>
                        <a:srgbClr val="FFFFCC"/>
                      </a:solidFill>
                      <a:latin typeface="Arial" panose="020B0604020202020204" pitchFamily="34" charset="0"/>
                    </a:defRPr>
                  </a:lvl5pPr>
                  <a:lvl6pPr marL="25146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6pPr>
                  <a:lvl7pPr marL="29718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7pPr>
                  <a:lvl8pPr marL="34290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8pPr>
                  <a:lvl9pPr marL="38862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9pPr>
                </a:lstStyle>
                <a:p>
                  <a:pPr eaLnBrk="1" hangingPunct="1">
                    <a:spcBef>
                      <a:spcPct val="0"/>
                    </a:spcBef>
                    <a:buClrTx/>
                    <a:buSzTx/>
                    <a:buFontTx/>
                    <a:buNone/>
                  </a:pPr>
                  <a:endParaRPr lang="en-US" altLang="en-US" sz="5000">
                    <a:solidFill>
                      <a:schemeClr val="tx1"/>
                    </a:solidFill>
                    <a:latin typeface="Times New Roman" panose="02020603050405020304" pitchFamily="18" charset="0"/>
                  </a:endParaRPr>
                </a:p>
              </p:txBody>
            </p:sp>
            <p:sp>
              <p:nvSpPr>
                <p:cNvPr id="36" name="Line 35">
                  <a:extLst>
                    <a:ext uri="{FF2B5EF4-FFF2-40B4-BE49-F238E27FC236}">
                      <a16:creationId xmlns:a16="http://schemas.microsoft.com/office/drawing/2014/main" id="{4025DFD0-37E9-4C3B-8B34-BC5A1B85D9F9}"/>
                    </a:ext>
                  </a:extLst>
                </p:cNvPr>
                <p:cNvSpPr>
                  <a:spLocks noChangeShapeType="1"/>
                </p:cNvSpPr>
                <p:nvPr/>
              </p:nvSpPr>
              <p:spPr bwMode="auto">
                <a:xfrm flipH="1">
                  <a:off x="3771" y="822"/>
                  <a:ext cx="1643" cy="135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36">
                  <a:extLst>
                    <a:ext uri="{FF2B5EF4-FFF2-40B4-BE49-F238E27FC236}">
                      <a16:creationId xmlns:a16="http://schemas.microsoft.com/office/drawing/2014/main" id="{52AAA5EF-B6FA-466B-AEC4-626A12A546C9}"/>
                    </a:ext>
                  </a:extLst>
                </p:cNvPr>
                <p:cNvSpPr>
                  <a:spLocks noChangeShapeType="1"/>
                </p:cNvSpPr>
                <p:nvPr/>
              </p:nvSpPr>
              <p:spPr bwMode="auto">
                <a:xfrm>
                  <a:off x="3771" y="2181"/>
                  <a:ext cx="123" cy="87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7">
                  <a:extLst>
                    <a:ext uri="{FF2B5EF4-FFF2-40B4-BE49-F238E27FC236}">
                      <a16:creationId xmlns:a16="http://schemas.microsoft.com/office/drawing/2014/main" id="{4E8FEB91-C644-4707-92F5-7F8C93ED7D4B}"/>
                    </a:ext>
                  </a:extLst>
                </p:cNvPr>
                <p:cNvSpPr>
                  <a:spLocks noChangeShapeType="1"/>
                </p:cNvSpPr>
                <p:nvPr/>
              </p:nvSpPr>
              <p:spPr bwMode="auto">
                <a:xfrm>
                  <a:off x="3894" y="3057"/>
                  <a:ext cx="537" cy="38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38">
                  <a:extLst>
                    <a:ext uri="{FF2B5EF4-FFF2-40B4-BE49-F238E27FC236}">
                      <a16:creationId xmlns:a16="http://schemas.microsoft.com/office/drawing/2014/main" id="{CC77C42F-1232-4FDB-BA8C-18E2C0FB72DA}"/>
                    </a:ext>
                  </a:extLst>
                </p:cNvPr>
                <p:cNvSpPr>
                  <a:spLocks noChangeShapeType="1"/>
                </p:cNvSpPr>
                <p:nvPr/>
              </p:nvSpPr>
              <p:spPr bwMode="auto">
                <a:xfrm flipH="1">
                  <a:off x="3640" y="3057"/>
                  <a:ext cx="254" cy="10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39">
                  <a:extLst>
                    <a:ext uri="{FF2B5EF4-FFF2-40B4-BE49-F238E27FC236}">
                      <a16:creationId xmlns:a16="http://schemas.microsoft.com/office/drawing/2014/main" id="{097E8762-717D-412C-B950-2E09C114EE96}"/>
                    </a:ext>
                  </a:extLst>
                </p:cNvPr>
                <p:cNvSpPr>
                  <a:spLocks noChangeShapeType="1"/>
                </p:cNvSpPr>
                <p:nvPr/>
              </p:nvSpPr>
              <p:spPr bwMode="auto">
                <a:xfrm flipH="1" flipV="1">
                  <a:off x="2158" y="2796"/>
                  <a:ext cx="1490" cy="36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40">
                  <a:extLst>
                    <a:ext uri="{FF2B5EF4-FFF2-40B4-BE49-F238E27FC236}">
                      <a16:creationId xmlns:a16="http://schemas.microsoft.com/office/drawing/2014/main" id="{D596EC5A-6CFB-4448-A4F9-803FAB393D25}"/>
                    </a:ext>
                  </a:extLst>
                </p:cNvPr>
                <p:cNvSpPr>
                  <a:spLocks noChangeShapeType="1"/>
                </p:cNvSpPr>
                <p:nvPr/>
              </p:nvSpPr>
              <p:spPr bwMode="auto">
                <a:xfrm flipH="1">
                  <a:off x="3617" y="3164"/>
                  <a:ext cx="31" cy="66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41">
                  <a:extLst>
                    <a:ext uri="{FF2B5EF4-FFF2-40B4-BE49-F238E27FC236}">
                      <a16:creationId xmlns:a16="http://schemas.microsoft.com/office/drawing/2014/main" id="{89C2B56A-C31B-43D2-BDFF-479F34D92F02}"/>
                    </a:ext>
                  </a:extLst>
                </p:cNvPr>
                <p:cNvSpPr>
                  <a:spLocks noChangeShapeType="1"/>
                </p:cNvSpPr>
                <p:nvPr/>
              </p:nvSpPr>
              <p:spPr bwMode="auto">
                <a:xfrm flipH="1">
                  <a:off x="2158" y="2181"/>
                  <a:ext cx="1605" cy="14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4" name="椭圆 23">
              <a:extLst>
                <a:ext uri="{FF2B5EF4-FFF2-40B4-BE49-F238E27FC236}">
                  <a16:creationId xmlns:a16="http://schemas.microsoft.com/office/drawing/2014/main" id="{91DFC363-77DB-4691-856E-DB35C5C79B3E}"/>
                </a:ext>
              </a:extLst>
            </p:cNvPr>
            <p:cNvSpPr/>
            <p:nvPr/>
          </p:nvSpPr>
          <p:spPr>
            <a:xfrm>
              <a:off x="2299170" y="2643741"/>
              <a:ext cx="138602" cy="14190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sp>
          <p:nvSpPr>
            <p:cNvPr id="25" name="椭圆 24">
              <a:extLst>
                <a:ext uri="{FF2B5EF4-FFF2-40B4-BE49-F238E27FC236}">
                  <a16:creationId xmlns:a16="http://schemas.microsoft.com/office/drawing/2014/main" id="{84DDC50C-3F7B-49C7-9BC7-079027131D30}"/>
                </a:ext>
              </a:extLst>
            </p:cNvPr>
            <p:cNvSpPr/>
            <p:nvPr/>
          </p:nvSpPr>
          <p:spPr>
            <a:xfrm>
              <a:off x="3351127" y="4559484"/>
              <a:ext cx="138602" cy="14190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sp>
          <p:nvSpPr>
            <p:cNvPr id="26" name="椭圆 25">
              <a:extLst>
                <a:ext uri="{FF2B5EF4-FFF2-40B4-BE49-F238E27FC236}">
                  <a16:creationId xmlns:a16="http://schemas.microsoft.com/office/drawing/2014/main" id="{5137637D-5E78-4476-8C26-7C9637571817}"/>
                </a:ext>
              </a:extLst>
            </p:cNvPr>
            <p:cNvSpPr/>
            <p:nvPr/>
          </p:nvSpPr>
          <p:spPr>
            <a:xfrm>
              <a:off x="2615468" y="4704939"/>
              <a:ext cx="140380" cy="14190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sp>
          <p:nvSpPr>
            <p:cNvPr id="27" name="椭圆 26">
              <a:extLst>
                <a:ext uri="{FF2B5EF4-FFF2-40B4-BE49-F238E27FC236}">
                  <a16:creationId xmlns:a16="http://schemas.microsoft.com/office/drawing/2014/main" id="{F84180CE-7544-47FF-887D-5834C5418100}"/>
                </a:ext>
              </a:extLst>
            </p:cNvPr>
            <p:cNvSpPr/>
            <p:nvPr/>
          </p:nvSpPr>
          <p:spPr>
            <a:xfrm>
              <a:off x="2476865" y="5187423"/>
              <a:ext cx="138602" cy="14190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sp>
          <p:nvSpPr>
            <p:cNvPr id="28" name="椭圆 27">
              <a:extLst>
                <a:ext uri="{FF2B5EF4-FFF2-40B4-BE49-F238E27FC236}">
                  <a16:creationId xmlns:a16="http://schemas.microsoft.com/office/drawing/2014/main" id="{B2F7D3EC-D170-45DC-8956-57A1D4E8B2DB}"/>
                </a:ext>
              </a:extLst>
            </p:cNvPr>
            <p:cNvSpPr/>
            <p:nvPr/>
          </p:nvSpPr>
          <p:spPr>
            <a:xfrm>
              <a:off x="2828702" y="5288531"/>
              <a:ext cx="140380" cy="14190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grpSp>
      <p:sp>
        <p:nvSpPr>
          <p:cNvPr id="43" name="Rectangle 2">
            <a:extLst>
              <a:ext uri="{FF2B5EF4-FFF2-40B4-BE49-F238E27FC236}">
                <a16:creationId xmlns:a16="http://schemas.microsoft.com/office/drawing/2014/main" id="{61B4594B-4AA4-4944-A82E-43EA0829A040}"/>
              </a:ext>
            </a:extLst>
          </p:cNvPr>
          <p:cNvSpPr txBox="1">
            <a:spLocks noChangeArrowheads="1"/>
          </p:cNvSpPr>
          <p:nvPr/>
        </p:nvSpPr>
        <p:spPr bwMode="auto">
          <a:xfrm>
            <a:off x="2778795" y="6081490"/>
            <a:ext cx="6299200"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rgbClr val="FFFFCC"/>
              </a:buClr>
              <a:buSzPct val="150000"/>
              <a:buChar char="•"/>
              <a:defRPr sz="2800">
                <a:solidFill>
                  <a:srgbClr val="FFFFCC"/>
                </a:solidFill>
                <a:latin typeface="Arial" panose="020B0604020202020204" pitchFamily="34" charset="0"/>
              </a:defRPr>
            </a:lvl1pPr>
            <a:lvl2pPr marL="742950" indent="-285750">
              <a:spcBef>
                <a:spcPct val="20000"/>
              </a:spcBef>
              <a:buClr>
                <a:srgbClr val="FFFFCC"/>
              </a:buClr>
              <a:buSzPct val="150000"/>
              <a:buChar char="•"/>
              <a:defRPr sz="2400">
                <a:solidFill>
                  <a:srgbClr val="FFFFCC"/>
                </a:solidFill>
                <a:latin typeface="Arial" panose="020B0604020202020204" pitchFamily="34" charset="0"/>
              </a:defRPr>
            </a:lvl2pPr>
            <a:lvl3pPr marL="1143000" indent="-228600">
              <a:spcBef>
                <a:spcPct val="20000"/>
              </a:spcBef>
              <a:buClr>
                <a:srgbClr val="FFFFCC"/>
              </a:buClr>
              <a:buSzPct val="150000"/>
              <a:buChar char="•"/>
              <a:defRPr sz="2000">
                <a:solidFill>
                  <a:srgbClr val="FFFFCC"/>
                </a:solidFill>
                <a:latin typeface="Arial" panose="020B0604020202020204" pitchFamily="34" charset="0"/>
              </a:defRPr>
            </a:lvl3pPr>
            <a:lvl4pPr marL="1600200" indent="-228600">
              <a:spcBef>
                <a:spcPct val="20000"/>
              </a:spcBef>
              <a:buClr>
                <a:srgbClr val="FFFFCC"/>
              </a:buClr>
              <a:buSzPct val="150000"/>
              <a:buChar char="•"/>
              <a:defRPr>
                <a:solidFill>
                  <a:srgbClr val="FFFFCC"/>
                </a:solidFill>
                <a:latin typeface="Arial" panose="020B0604020202020204" pitchFamily="34" charset="0"/>
              </a:defRPr>
            </a:lvl4pPr>
            <a:lvl5pPr marL="2057400" indent="-228600">
              <a:spcBef>
                <a:spcPct val="20000"/>
              </a:spcBef>
              <a:buClr>
                <a:srgbClr val="FFFFCC"/>
              </a:buClr>
              <a:buSzPct val="150000"/>
              <a:buChar char="•"/>
              <a:defRPr>
                <a:solidFill>
                  <a:srgbClr val="FFFFCC"/>
                </a:solidFill>
                <a:latin typeface="Arial" panose="020B0604020202020204" pitchFamily="34" charset="0"/>
              </a:defRPr>
            </a:lvl5pPr>
            <a:lvl6pPr marL="25146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6pPr>
            <a:lvl7pPr marL="29718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7pPr>
            <a:lvl8pPr marL="34290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8pPr>
            <a:lvl9pPr marL="38862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9pPr>
          </a:lstStyle>
          <a:p>
            <a:pPr algn="ctr" eaLnBrk="1" hangingPunct="1">
              <a:buFontTx/>
              <a:buNone/>
            </a:pPr>
            <a:r>
              <a:rPr lang="en-US" altLang="en-US" sz="2400" dirty="0">
                <a:solidFill>
                  <a:schemeClr val="tx1"/>
                </a:solidFill>
              </a:rPr>
              <a:t>Classify n samples according to nearest </a:t>
            </a:r>
            <a:r>
              <a:rPr lang="en-US" altLang="en-US" sz="2400" dirty="0">
                <a:solidFill>
                  <a:schemeClr val="tx1"/>
                </a:solidFill>
                <a:latin typeface="Courier New" panose="02070309020205020404" pitchFamily="49" charset="0"/>
                <a:sym typeface="Symbol" panose="05050102010706020507" pitchFamily="18" charset="2"/>
              </a:rPr>
              <a:t></a:t>
            </a:r>
            <a:r>
              <a:rPr lang="en-US" altLang="en-US" sz="2400" baseline="-25000" dirty="0" err="1">
                <a:solidFill>
                  <a:schemeClr val="tx1"/>
                </a:solidFill>
                <a:latin typeface="Courier New" panose="02070309020205020404" pitchFamily="49" charset="0"/>
                <a:sym typeface="Symbol" panose="05050102010706020507" pitchFamily="18" charset="2"/>
              </a:rPr>
              <a:t>i</a:t>
            </a:r>
            <a:r>
              <a:rPr lang="it-IT" altLang="en-US" sz="2400" dirty="0">
                <a:solidFill>
                  <a:schemeClr val="tx1"/>
                </a:solidFill>
              </a:rPr>
              <a:t> </a:t>
            </a:r>
          </a:p>
        </p:txBody>
      </p:sp>
    </p:spTree>
    <p:extLst>
      <p:ext uri="{BB962C8B-B14F-4D97-AF65-F5344CB8AC3E}">
        <p14:creationId xmlns:p14="http://schemas.microsoft.com/office/powerpoint/2010/main" val="490920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7309" y="122882"/>
            <a:ext cx="8001000" cy="563563"/>
          </a:xfrm>
        </p:spPr>
        <p:txBody>
          <a:bodyPr/>
          <a:lstStyle/>
          <a:p>
            <a:r>
              <a:rPr lang="en-US" altLang="zh-CN" dirty="0"/>
              <a:t>18.5 </a:t>
            </a:r>
            <a:r>
              <a:rPr lang="en-US" altLang="zh-CN" dirty="0">
                <a:latin typeface="宋体" pitchFamily="2" charset="-122"/>
                <a:ea typeface="宋体" pitchFamily="2" charset="-122"/>
              </a:rPr>
              <a:t>K-</a:t>
            </a:r>
            <a:r>
              <a:rPr lang="zh-CN" altLang="zh-CN" dirty="0">
                <a:latin typeface="宋体" pitchFamily="2" charset="-122"/>
                <a:ea typeface="宋体" pitchFamily="2" charset="-122"/>
              </a:rPr>
              <a:t>均值聚类算法</a:t>
            </a:r>
            <a:r>
              <a:rPr lang="zh-CN" altLang="en-US" dirty="0">
                <a:latin typeface="宋体" pitchFamily="2" charset="-122"/>
                <a:ea typeface="宋体" pitchFamily="2" charset="-122"/>
              </a:rPr>
              <a:t>（分割式分类方法）</a:t>
            </a:r>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42</a:t>
            </a:fld>
            <a:endParaRPr lang="en-US" altLang="zh-CN" dirty="0"/>
          </a:p>
        </p:txBody>
      </p:sp>
      <p:grpSp>
        <p:nvGrpSpPr>
          <p:cNvPr id="44" name="组合 40">
            <a:extLst>
              <a:ext uri="{FF2B5EF4-FFF2-40B4-BE49-F238E27FC236}">
                <a16:creationId xmlns:a16="http://schemas.microsoft.com/office/drawing/2014/main" id="{F3FBD17F-C39F-467E-89F1-DDC4D810492A}"/>
              </a:ext>
            </a:extLst>
          </p:cNvPr>
          <p:cNvGrpSpPr>
            <a:grpSpLocks/>
          </p:cNvGrpSpPr>
          <p:nvPr/>
        </p:nvGrpSpPr>
        <p:grpSpPr bwMode="auto">
          <a:xfrm>
            <a:off x="3503712" y="1104830"/>
            <a:ext cx="4656138" cy="4841875"/>
            <a:chOff x="228600" y="990600"/>
            <a:chExt cx="5029200" cy="5486400"/>
          </a:xfrm>
        </p:grpSpPr>
        <p:grpSp>
          <p:nvGrpSpPr>
            <p:cNvPr id="45" name="Group 47">
              <a:extLst>
                <a:ext uri="{FF2B5EF4-FFF2-40B4-BE49-F238E27FC236}">
                  <a16:creationId xmlns:a16="http://schemas.microsoft.com/office/drawing/2014/main" id="{101F5ADF-6D8B-4666-9086-94B03CCB233F}"/>
                </a:ext>
              </a:extLst>
            </p:cNvPr>
            <p:cNvGrpSpPr>
              <a:grpSpLocks/>
            </p:cNvGrpSpPr>
            <p:nvPr/>
          </p:nvGrpSpPr>
          <p:grpSpPr bwMode="auto">
            <a:xfrm>
              <a:off x="228600" y="990600"/>
              <a:ext cx="5029200" cy="5486400"/>
              <a:chOff x="1920" y="96"/>
              <a:chExt cx="3758" cy="3874"/>
            </a:xfrm>
          </p:grpSpPr>
          <p:pic>
            <p:nvPicPr>
              <p:cNvPr id="51" name="Picture 48" descr="km-data">
                <a:extLst>
                  <a:ext uri="{FF2B5EF4-FFF2-40B4-BE49-F238E27FC236}">
                    <a16:creationId xmlns:a16="http://schemas.microsoft.com/office/drawing/2014/main" id="{06EDD1AB-E759-4052-969D-48C523C7D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96"/>
                <a:ext cx="3758" cy="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Line 54">
                <a:extLst>
                  <a:ext uri="{FF2B5EF4-FFF2-40B4-BE49-F238E27FC236}">
                    <a16:creationId xmlns:a16="http://schemas.microsoft.com/office/drawing/2014/main" id="{CA781154-F36D-4B51-9548-EDC024BEBCB6}"/>
                  </a:ext>
                </a:extLst>
              </p:cNvPr>
              <p:cNvSpPr>
                <a:spLocks noChangeShapeType="1"/>
              </p:cNvSpPr>
              <p:nvPr/>
            </p:nvSpPr>
            <p:spPr bwMode="auto">
              <a:xfrm flipH="1">
                <a:off x="3951" y="816"/>
                <a:ext cx="1530" cy="124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55">
                <a:extLst>
                  <a:ext uri="{FF2B5EF4-FFF2-40B4-BE49-F238E27FC236}">
                    <a16:creationId xmlns:a16="http://schemas.microsoft.com/office/drawing/2014/main" id="{C9F3EAC3-107B-4D5E-9264-EE9AF42E0759}"/>
                  </a:ext>
                </a:extLst>
              </p:cNvPr>
              <p:cNvSpPr>
                <a:spLocks noChangeShapeType="1"/>
              </p:cNvSpPr>
              <p:nvPr/>
            </p:nvSpPr>
            <p:spPr bwMode="auto">
              <a:xfrm>
                <a:off x="3951" y="2057"/>
                <a:ext cx="114" cy="79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56">
                <a:extLst>
                  <a:ext uri="{FF2B5EF4-FFF2-40B4-BE49-F238E27FC236}">
                    <a16:creationId xmlns:a16="http://schemas.microsoft.com/office/drawing/2014/main" id="{1DA23317-3607-4480-9B79-AE318AD9CB39}"/>
                  </a:ext>
                </a:extLst>
              </p:cNvPr>
              <p:cNvSpPr>
                <a:spLocks noChangeShapeType="1"/>
              </p:cNvSpPr>
              <p:nvPr/>
            </p:nvSpPr>
            <p:spPr bwMode="auto">
              <a:xfrm>
                <a:off x="4065" y="2856"/>
                <a:ext cx="500" cy="35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57">
                <a:extLst>
                  <a:ext uri="{FF2B5EF4-FFF2-40B4-BE49-F238E27FC236}">
                    <a16:creationId xmlns:a16="http://schemas.microsoft.com/office/drawing/2014/main" id="{78899977-0F44-4C4C-A996-4E07C54A282D}"/>
                  </a:ext>
                </a:extLst>
              </p:cNvPr>
              <p:cNvSpPr>
                <a:spLocks noChangeShapeType="1"/>
              </p:cNvSpPr>
              <p:nvPr/>
            </p:nvSpPr>
            <p:spPr bwMode="auto">
              <a:xfrm flipH="1">
                <a:off x="3828" y="2856"/>
                <a:ext cx="237" cy="9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58">
                <a:extLst>
                  <a:ext uri="{FF2B5EF4-FFF2-40B4-BE49-F238E27FC236}">
                    <a16:creationId xmlns:a16="http://schemas.microsoft.com/office/drawing/2014/main" id="{95E4FB18-03B2-4DF8-9789-125FFEE694CC}"/>
                  </a:ext>
                </a:extLst>
              </p:cNvPr>
              <p:cNvSpPr>
                <a:spLocks noChangeShapeType="1"/>
              </p:cNvSpPr>
              <p:nvPr/>
            </p:nvSpPr>
            <p:spPr bwMode="auto">
              <a:xfrm flipH="1" flipV="1">
                <a:off x="2448" y="2618"/>
                <a:ext cx="1388" cy="33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59">
                <a:extLst>
                  <a:ext uri="{FF2B5EF4-FFF2-40B4-BE49-F238E27FC236}">
                    <a16:creationId xmlns:a16="http://schemas.microsoft.com/office/drawing/2014/main" id="{6FF7D4D7-69B7-4BB7-AD8A-DF3E641A946B}"/>
                  </a:ext>
                </a:extLst>
              </p:cNvPr>
              <p:cNvSpPr>
                <a:spLocks noChangeShapeType="1"/>
              </p:cNvSpPr>
              <p:nvPr/>
            </p:nvSpPr>
            <p:spPr bwMode="auto">
              <a:xfrm flipH="1">
                <a:off x="3807" y="2954"/>
                <a:ext cx="29" cy="6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60">
                <a:extLst>
                  <a:ext uri="{FF2B5EF4-FFF2-40B4-BE49-F238E27FC236}">
                    <a16:creationId xmlns:a16="http://schemas.microsoft.com/office/drawing/2014/main" id="{BAA78F77-AF86-49D9-BEAF-9EEF9044EB4D}"/>
                  </a:ext>
                </a:extLst>
              </p:cNvPr>
              <p:cNvSpPr>
                <a:spLocks noChangeShapeType="1"/>
              </p:cNvSpPr>
              <p:nvPr/>
            </p:nvSpPr>
            <p:spPr bwMode="auto">
              <a:xfrm flipH="1">
                <a:off x="2448" y="2057"/>
                <a:ext cx="1495" cy="13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Oval 61">
                <a:extLst>
                  <a:ext uri="{FF2B5EF4-FFF2-40B4-BE49-F238E27FC236}">
                    <a16:creationId xmlns:a16="http://schemas.microsoft.com/office/drawing/2014/main" id="{51242F95-C1C1-489B-AD89-15AE2789809F}"/>
                  </a:ext>
                </a:extLst>
              </p:cNvPr>
              <p:cNvSpPr>
                <a:spLocks noChangeAspect="1" noChangeArrowheads="1"/>
              </p:cNvSpPr>
              <p:nvPr/>
            </p:nvSpPr>
            <p:spPr bwMode="auto">
              <a:xfrm>
                <a:off x="3936" y="1152"/>
                <a:ext cx="75" cy="72"/>
              </a:xfrm>
              <a:prstGeom prst="ellipse">
                <a:avLst/>
              </a:prstGeom>
              <a:solidFill>
                <a:srgbClr val="00FF00"/>
              </a:solidFill>
              <a:ln w="9525">
                <a:solidFill>
                  <a:srgbClr val="000000"/>
                </a:solidFill>
                <a:round/>
                <a:headEnd/>
                <a:tailEnd/>
              </a:ln>
            </p:spPr>
            <p:txBody>
              <a:bodyPr wrap="none" anchor="ctr"/>
              <a:lstStyle>
                <a:lvl1pPr>
                  <a:spcBef>
                    <a:spcPct val="20000"/>
                  </a:spcBef>
                  <a:buClr>
                    <a:srgbClr val="FFFFCC"/>
                  </a:buClr>
                  <a:buSzPct val="150000"/>
                  <a:buChar char="•"/>
                  <a:defRPr sz="2800">
                    <a:solidFill>
                      <a:srgbClr val="FFFFCC"/>
                    </a:solidFill>
                    <a:latin typeface="Arial" panose="020B0604020202020204" pitchFamily="34" charset="0"/>
                  </a:defRPr>
                </a:lvl1pPr>
                <a:lvl2pPr marL="742950" indent="-285750">
                  <a:spcBef>
                    <a:spcPct val="20000"/>
                  </a:spcBef>
                  <a:buClr>
                    <a:srgbClr val="FFFFCC"/>
                  </a:buClr>
                  <a:buSzPct val="150000"/>
                  <a:buChar char="•"/>
                  <a:defRPr sz="2400">
                    <a:solidFill>
                      <a:srgbClr val="FFFFCC"/>
                    </a:solidFill>
                    <a:latin typeface="Arial" panose="020B0604020202020204" pitchFamily="34" charset="0"/>
                  </a:defRPr>
                </a:lvl2pPr>
                <a:lvl3pPr marL="1143000" indent="-228600">
                  <a:spcBef>
                    <a:spcPct val="20000"/>
                  </a:spcBef>
                  <a:buClr>
                    <a:srgbClr val="FFFFCC"/>
                  </a:buClr>
                  <a:buSzPct val="150000"/>
                  <a:buChar char="•"/>
                  <a:defRPr sz="2000">
                    <a:solidFill>
                      <a:srgbClr val="FFFFCC"/>
                    </a:solidFill>
                    <a:latin typeface="Arial" panose="020B0604020202020204" pitchFamily="34" charset="0"/>
                  </a:defRPr>
                </a:lvl3pPr>
                <a:lvl4pPr marL="1600200" indent="-228600">
                  <a:spcBef>
                    <a:spcPct val="20000"/>
                  </a:spcBef>
                  <a:buClr>
                    <a:srgbClr val="FFFFCC"/>
                  </a:buClr>
                  <a:buSzPct val="150000"/>
                  <a:buChar char="•"/>
                  <a:defRPr>
                    <a:solidFill>
                      <a:srgbClr val="FFFFCC"/>
                    </a:solidFill>
                    <a:latin typeface="Arial" panose="020B0604020202020204" pitchFamily="34" charset="0"/>
                  </a:defRPr>
                </a:lvl4pPr>
                <a:lvl5pPr marL="2057400" indent="-228600">
                  <a:spcBef>
                    <a:spcPct val="20000"/>
                  </a:spcBef>
                  <a:buClr>
                    <a:srgbClr val="FFFFCC"/>
                  </a:buClr>
                  <a:buSzPct val="150000"/>
                  <a:buChar char="•"/>
                  <a:defRPr>
                    <a:solidFill>
                      <a:srgbClr val="FFFFCC"/>
                    </a:solidFill>
                    <a:latin typeface="Arial" panose="020B0604020202020204" pitchFamily="34" charset="0"/>
                  </a:defRPr>
                </a:lvl5pPr>
                <a:lvl6pPr marL="25146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6pPr>
                <a:lvl7pPr marL="29718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7pPr>
                <a:lvl8pPr marL="34290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8pPr>
                <a:lvl9pPr marL="38862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9pPr>
              </a:lstStyle>
              <a:p>
                <a:pPr eaLnBrk="1" hangingPunct="1">
                  <a:spcBef>
                    <a:spcPct val="0"/>
                  </a:spcBef>
                  <a:buClrTx/>
                  <a:buSzTx/>
                  <a:buFontTx/>
                  <a:buNone/>
                </a:pPr>
                <a:endParaRPr lang="en-US" altLang="en-US" sz="5000">
                  <a:solidFill>
                    <a:schemeClr val="tx1"/>
                  </a:solidFill>
                  <a:latin typeface="Times New Roman" panose="02020603050405020304" pitchFamily="18" charset="0"/>
                </a:endParaRPr>
              </a:p>
            </p:txBody>
          </p:sp>
          <p:sp>
            <p:nvSpPr>
              <p:cNvPr id="60" name="Oval 62">
                <a:extLst>
                  <a:ext uri="{FF2B5EF4-FFF2-40B4-BE49-F238E27FC236}">
                    <a16:creationId xmlns:a16="http://schemas.microsoft.com/office/drawing/2014/main" id="{CF379108-28B4-4D06-B83B-42E262254BF7}"/>
                  </a:ext>
                </a:extLst>
              </p:cNvPr>
              <p:cNvSpPr>
                <a:spLocks noChangeAspect="1" noChangeArrowheads="1"/>
              </p:cNvSpPr>
              <p:nvPr/>
            </p:nvSpPr>
            <p:spPr bwMode="auto">
              <a:xfrm>
                <a:off x="4032" y="3168"/>
                <a:ext cx="75" cy="72"/>
              </a:xfrm>
              <a:prstGeom prst="ellipse">
                <a:avLst/>
              </a:prstGeom>
              <a:solidFill>
                <a:srgbClr val="00FF00"/>
              </a:solidFill>
              <a:ln w="9525">
                <a:solidFill>
                  <a:srgbClr val="000000"/>
                </a:solidFill>
                <a:round/>
                <a:headEnd/>
                <a:tailEnd/>
              </a:ln>
            </p:spPr>
            <p:txBody>
              <a:bodyPr wrap="none" anchor="ctr"/>
              <a:lstStyle>
                <a:lvl1pPr>
                  <a:spcBef>
                    <a:spcPct val="20000"/>
                  </a:spcBef>
                  <a:buClr>
                    <a:srgbClr val="FFFFCC"/>
                  </a:buClr>
                  <a:buSzPct val="150000"/>
                  <a:buChar char="•"/>
                  <a:defRPr sz="2800">
                    <a:solidFill>
                      <a:srgbClr val="FFFFCC"/>
                    </a:solidFill>
                    <a:latin typeface="Arial" panose="020B0604020202020204" pitchFamily="34" charset="0"/>
                  </a:defRPr>
                </a:lvl1pPr>
                <a:lvl2pPr marL="742950" indent="-285750">
                  <a:spcBef>
                    <a:spcPct val="20000"/>
                  </a:spcBef>
                  <a:buClr>
                    <a:srgbClr val="FFFFCC"/>
                  </a:buClr>
                  <a:buSzPct val="150000"/>
                  <a:buChar char="•"/>
                  <a:defRPr sz="2400">
                    <a:solidFill>
                      <a:srgbClr val="FFFFCC"/>
                    </a:solidFill>
                    <a:latin typeface="Arial" panose="020B0604020202020204" pitchFamily="34" charset="0"/>
                  </a:defRPr>
                </a:lvl2pPr>
                <a:lvl3pPr marL="1143000" indent="-228600">
                  <a:spcBef>
                    <a:spcPct val="20000"/>
                  </a:spcBef>
                  <a:buClr>
                    <a:srgbClr val="FFFFCC"/>
                  </a:buClr>
                  <a:buSzPct val="150000"/>
                  <a:buChar char="•"/>
                  <a:defRPr sz="2000">
                    <a:solidFill>
                      <a:srgbClr val="FFFFCC"/>
                    </a:solidFill>
                    <a:latin typeface="Arial" panose="020B0604020202020204" pitchFamily="34" charset="0"/>
                  </a:defRPr>
                </a:lvl3pPr>
                <a:lvl4pPr marL="1600200" indent="-228600">
                  <a:spcBef>
                    <a:spcPct val="20000"/>
                  </a:spcBef>
                  <a:buClr>
                    <a:srgbClr val="FFFFCC"/>
                  </a:buClr>
                  <a:buSzPct val="150000"/>
                  <a:buChar char="•"/>
                  <a:defRPr>
                    <a:solidFill>
                      <a:srgbClr val="FFFFCC"/>
                    </a:solidFill>
                    <a:latin typeface="Arial" panose="020B0604020202020204" pitchFamily="34" charset="0"/>
                  </a:defRPr>
                </a:lvl4pPr>
                <a:lvl5pPr marL="2057400" indent="-228600">
                  <a:spcBef>
                    <a:spcPct val="20000"/>
                  </a:spcBef>
                  <a:buClr>
                    <a:srgbClr val="FFFFCC"/>
                  </a:buClr>
                  <a:buSzPct val="150000"/>
                  <a:buChar char="•"/>
                  <a:defRPr>
                    <a:solidFill>
                      <a:srgbClr val="FFFFCC"/>
                    </a:solidFill>
                    <a:latin typeface="Arial" panose="020B0604020202020204" pitchFamily="34" charset="0"/>
                  </a:defRPr>
                </a:lvl5pPr>
                <a:lvl6pPr marL="25146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6pPr>
                <a:lvl7pPr marL="29718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7pPr>
                <a:lvl8pPr marL="34290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8pPr>
                <a:lvl9pPr marL="38862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9pPr>
              </a:lstStyle>
              <a:p>
                <a:pPr eaLnBrk="1" hangingPunct="1">
                  <a:spcBef>
                    <a:spcPct val="0"/>
                  </a:spcBef>
                  <a:buClrTx/>
                  <a:buSzTx/>
                  <a:buFontTx/>
                  <a:buNone/>
                </a:pPr>
                <a:endParaRPr lang="en-US" altLang="en-US" sz="5000">
                  <a:solidFill>
                    <a:schemeClr val="tx1"/>
                  </a:solidFill>
                  <a:latin typeface="Times New Roman" panose="02020603050405020304" pitchFamily="18" charset="0"/>
                </a:endParaRPr>
              </a:p>
            </p:txBody>
          </p:sp>
          <p:sp>
            <p:nvSpPr>
              <p:cNvPr id="61" name="Oval 63">
                <a:extLst>
                  <a:ext uri="{FF2B5EF4-FFF2-40B4-BE49-F238E27FC236}">
                    <a16:creationId xmlns:a16="http://schemas.microsoft.com/office/drawing/2014/main" id="{C400BF04-6658-41E4-BF70-D1CB30F3C39D}"/>
                  </a:ext>
                </a:extLst>
              </p:cNvPr>
              <p:cNvSpPr>
                <a:spLocks noChangeAspect="1" noChangeArrowheads="1"/>
              </p:cNvSpPr>
              <p:nvPr/>
            </p:nvSpPr>
            <p:spPr bwMode="auto">
              <a:xfrm>
                <a:off x="3120" y="2976"/>
                <a:ext cx="75" cy="72"/>
              </a:xfrm>
              <a:prstGeom prst="ellipse">
                <a:avLst/>
              </a:prstGeom>
              <a:solidFill>
                <a:srgbClr val="00FF00"/>
              </a:solidFill>
              <a:ln w="9525">
                <a:solidFill>
                  <a:srgbClr val="000000"/>
                </a:solidFill>
                <a:round/>
                <a:headEnd/>
                <a:tailEnd/>
              </a:ln>
            </p:spPr>
            <p:txBody>
              <a:bodyPr wrap="none" anchor="ctr"/>
              <a:lstStyle>
                <a:lvl1pPr>
                  <a:spcBef>
                    <a:spcPct val="20000"/>
                  </a:spcBef>
                  <a:buClr>
                    <a:srgbClr val="FFFFCC"/>
                  </a:buClr>
                  <a:buSzPct val="150000"/>
                  <a:buChar char="•"/>
                  <a:defRPr sz="2800">
                    <a:solidFill>
                      <a:srgbClr val="FFFFCC"/>
                    </a:solidFill>
                    <a:latin typeface="Arial" panose="020B0604020202020204" pitchFamily="34" charset="0"/>
                  </a:defRPr>
                </a:lvl1pPr>
                <a:lvl2pPr marL="742950" indent="-285750">
                  <a:spcBef>
                    <a:spcPct val="20000"/>
                  </a:spcBef>
                  <a:buClr>
                    <a:srgbClr val="FFFFCC"/>
                  </a:buClr>
                  <a:buSzPct val="150000"/>
                  <a:buChar char="•"/>
                  <a:defRPr sz="2400">
                    <a:solidFill>
                      <a:srgbClr val="FFFFCC"/>
                    </a:solidFill>
                    <a:latin typeface="Arial" panose="020B0604020202020204" pitchFamily="34" charset="0"/>
                  </a:defRPr>
                </a:lvl2pPr>
                <a:lvl3pPr marL="1143000" indent="-228600">
                  <a:spcBef>
                    <a:spcPct val="20000"/>
                  </a:spcBef>
                  <a:buClr>
                    <a:srgbClr val="FFFFCC"/>
                  </a:buClr>
                  <a:buSzPct val="150000"/>
                  <a:buChar char="•"/>
                  <a:defRPr sz="2000">
                    <a:solidFill>
                      <a:srgbClr val="FFFFCC"/>
                    </a:solidFill>
                    <a:latin typeface="Arial" panose="020B0604020202020204" pitchFamily="34" charset="0"/>
                  </a:defRPr>
                </a:lvl3pPr>
                <a:lvl4pPr marL="1600200" indent="-228600">
                  <a:spcBef>
                    <a:spcPct val="20000"/>
                  </a:spcBef>
                  <a:buClr>
                    <a:srgbClr val="FFFFCC"/>
                  </a:buClr>
                  <a:buSzPct val="150000"/>
                  <a:buChar char="•"/>
                  <a:defRPr>
                    <a:solidFill>
                      <a:srgbClr val="FFFFCC"/>
                    </a:solidFill>
                    <a:latin typeface="Arial" panose="020B0604020202020204" pitchFamily="34" charset="0"/>
                  </a:defRPr>
                </a:lvl4pPr>
                <a:lvl5pPr marL="2057400" indent="-228600">
                  <a:spcBef>
                    <a:spcPct val="20000"/>
                  </a:spcBef>
                  <a:buClr>
                    <a:srgbClr val="FFFFCC"/>
                  </a:buClr>
                  <a:buSzPct val="150000"/>
                  <a:buChar char="•"/>
                  <a:defRPr>
                    <a:solidFill>
                      <a:srgbClr val="FFFFCC"/>
                    </a:solidFill>
                    <a:latin typeface="Arial" panose="020B0604020202020204" pitchFamily="34" charset="0"/>
                  </a:defRPr>
                </a:lvl5pPr>
                <a:lvl6pPr marL="25146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6pPr>
                <a:lvl7pPr marL="29718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7pPr>
                <a:lvl8pPr marL="34290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8pPr>
                <a:lvl9pPr marL="38862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9pPr>
              </a:lstStyle>
              <a:p>
                <a:pPr eaLnBrk="1" hangingPunct="1">
                  <a:spcBef>
                    <a:spcPct val="0"/>
                  </a:spcBef>
                  <a:buClrTx/>
                  <a:buSzTx/>
                  <a:buFontTx/>
                  <a:buNone/>
                </a:pPr>
                <a:endParaRPr lang="en-US" altLang="en-US" sz="5000">
                  <a:solidFill>
                    <a:schemeClr val="tx1"/>
                  </a:solidFill>
                  <a:latin typeface="Times New Roman" panose="02020603050405020304" pitchFamily="18" charset="0"/>
                </a:endParaRPr>
              </a:p>
            </p:txBody>
          </p:sp>
          <p:sp>
            <p:nvSpPr>
              <p:cNvPr id="62" name="Oval 64">
                <a:extLst>
                  <a:ext uri="{FF2B5EF4-FFF2-40B4-BE49-F238E27FC236}">
                    <a16:creationId xmlns:a16="http://schemas.microsoft.com/office/drawing/2014/main" id="{8A527803-F459-4AA0-8FE3-F5F381BBB4D7}"/>
                  </a:ext>
                </a:extLst>
              </p:cNvPr>
              <p:cNvSpPr>
                <a:spLocks noChangeAspect="1" noChangeArrowheads="1"/>
              </p:cNvSpPr>
              <p:nvPr/>
            </p:nvSpPr>
            <p:spPr bwMode="auto">
              <a:xfrm>
                <a:off x="3264" y="2544"/>
                <a:ext cx="75" cy="72"/>
              </a:xfrm>
              <a:prstGeom prst="ellipse">
                <a:avLst/>
              </a:prstGeom>
              <a:solidFill>
                <a:srgbClr val="00FF00"/>
              </a:solidFill>
              <a:ln w="9525">
                <a:solidFill>
                  <a:srgbClr val="000000"/>
                </a:solidFill>
                <a:round/>
                <a:headEnd/>
                <a:tailEnd/>
              </a:ln>
            </p:spPr>
            <p:txBody>
              <a:bodyPr wrap="none" anchor="ctr"/>
              <a:lstStyle>
                <a:lvl1pPr>
                  <a:spcBef>
                    <a:spcPct val="20000"/>
                  </a:spcBef>
                  <a:buClr>
                    <a:srgbClr val="FFFFCC"/>
                  </a:buClr>
                  <a:buSzPct val="150000"/>
                  <a:buChar char="•"/>
                  <a:defRPr sz="2800">
                    <a:solidFill>
                      <a:srgbClr val="FFFFCC"/>
                    </a:solidFill>
                    <a:latin typeface="Arial" panose="020B0604020202020204" pitchFamily="34" charset="0"/>
                  </a:defRPr>
                </a:lvl1pPr>
                <a:lvl2pPr marL="742950" indent="-285750">
                  <a:spcBef>
                    <a:spcPct val="20000"/>
                  </a:spcBef>
                  <a:buClr>
                    <a:srgbClr val="FFFFCC"/>
                  </a:buClr>
                  <a:buSzPct val="150000"/>
                  <a:buChar char="•"/>
                  <a:defRPr sz="2400">
                    <a:solidFill>
                      <a:srgbClr val="FFFFCC"/>
                    </a:solidFill>
                    <a:latin typeface="Arial" panose="020B0604020202020204" pitchFamily="34" charset="0"/>
                  </a:defRPr>
                </a:lvl2pPr>
                <a:lvl3pPr marL="1143000" indent="-228600">
                  <a:spcBef>
                    <a:spcPct val="20000"/>
                  </a:spcBef>
                  <a:buClr>
                    <a:srgbClr val="FFFFCC"/>
                  </a:buClr>
                  <a:buSzPct val="150000"/>
                  <a:buChar char="•"/>
                  <a:defRPr sz="2000">
                    <a:solidFill>
                      <a:srgbClr val="FFFFCC"/>
                    </a:solidFill>
                    <a:latin typeface="Arial" panose="020B0604020202020204" pitchFamily="34" charset="0"/>
                  </a:defRPr>
                </a:lvl3pPr>
                <a:lvl4pPr marL="1600200" indent="-228600">
                  <a:spcBef>
                    <a:spcPct val="20000"/>
                  </a:spcBef>
                  <a:buClr>
                    <a:srgbClr val="FFFFCC"/>
                  </a:buClr>
                  <a:buSzPct val="150000"/>
                  <a:buChar char="•"/>
                  <a:defRPr>
                    <a:solidFill>
                      <a:srgbClr val="FFFFCC"/>
                    </a:solidFill>
                    <a:latin typeface="Arial" panose="020B0604020202020204" pitchFamily="34" charset="0"/>
                  </a:defRPr>
                </a:lvl4pPr>
                <a:lvl5pPr marL="2057400" indent="-228600">
                  <a:spcBef>
                    <a:spcPct val="20000"/>
                  </a:spcBef>
                  <a:buClr>
                    <a:srgbClr val="FFFFCC"/>
                  </a:buClr>
                  <a:buSzPct val="150000"/>
                  <a:buChar char="•"/>
                  <a:defRPr>
                    <a:solidFill>
                      <a:srgbClr val="FFFFCC"/>
                    </a:solidFill>
                    <a:latin typeface="Arial" panose="020B0604020202020204" pitchFamily="34" charset="0"/>
                  </a:defRPr>
                </a:lvl5pPr>
                <a:lvl6pPr marL="25146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6pPr>
                <a:lvl7pPr marL="29718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7pPr>
                <a:lvl8pPr marL="34290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8pPr>
                <a:lvl9pPr marL="38862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9pPr>
              </a:lstStyle>
              <a:p>
                <a:pPr eaLnBrk="1" hangingPunct="1">
                  <a:spcBef>
                    <a:spcPct val="0"/>
                  </a:spcBef>
                  <a:buClrTx/>
                  <a:buSzTx/>
                  <a:buFontTx/>
                  <a:buNone/>
                </a:pPr>
                <a:endParaRPr lang="en-US" altLang="en-US" sz="5000">
                  <a:solidFill>
                    <a:schemeClr val="tx1"/>
                  </a:solidFill>
                  <a:latin typeface="Times New Roman" panose="02020603050405020304" pitchFamily="18" charset="0"/>
                </a:endParaRPr>
              </a:p>
            </p:txBody>
          </p:sp>
          <p:sp>
            <p:nvSpPr>
              <p:cNvPr id="63" name="Oval 65">
                <a:extLst>
                  <a:ext uri="{FF2B5EF4-FFF2-40B4-BE49-F238E27FC236}">
                    <a16:creationId xmlns:a16="http://schemas.microsoft.com/office/drawing/2014/main" id="{DD67E7F5-FB62-4DAD-AA58-728401AFC440}"/>
                  </a:ext>
                </a:extLst>
              </p:cNvPr>
              <p:cNvSpPr>
                <a:spLocks noChangeAspect="1" noChangeArrowheads="1"/>
              </p:cNvSpPr>
              <p:nvPr/>
            </p:nvSpPr>
            <p:spPr bwMode="auto">
              <a:xfrm>
                <a:off x="4656" y="2064"/>
                <a:ext cx="75" cy="72"/>
              </a:xfrm>
              <a:prstGeom prst="ellipse">
                <a:avLst/>
              </a:prstGeom>
              <a:solidFill>
                <a:srgbClr val="00FF00"/>
              </a:solidFill>
              <a:ln w="9525">
                <a:solidFill>
                  <a:srgbClr val="000000"/>
                </a:solidFill>
                <a:round/>
                <a:headEnd/>
                <a:tailEnd/>
              </a:ln>
            </p:spPr>
            <p:txBody>
              <a:bodyPr wrap="none" anchor="ctr"/>
              <a:lstStyle>
                <a:lvl1pPr>
                  <a:spcBef>
                    <a:spcPct val="20000"/>
                  </a:spcBef>
                  <a:buClr>
                    <a:srgbClr val="FFFFCC"/>
                  </a:buClr>
                  <a:buSzPct val="150000"/>
                  <a:buChar char="•"/>
                  <a:defRPr sz="2800">
                    <a:solidFill>
                      <a:srgbClr val="FFFFCC"/>
                    </a:solidFill>
                    <a:latin typeface="Arial" panose="020B0604020202020204" pitchFamily="34" charset="0"/>
                  </a:defRPr>
                </a:lvl1pPr>
                <a:lvl2pPr marL="742950" indent="-285750">
                  <a:spcBef>
                    <a:spcPct val="20000"/>
                  </a:spcBef>
                  <a:buClr>
                    <a:srgbClr val="FFFFCC"/>
                  </a:buClr>
                  <a:buSzPct val="150000"/>
                  <a:buChar char="•"/>
                  <a:defRPr sz="2400">
                    <a:solidFill>
                      <a:srgbClr val="FFFFCC"/>
                    </a:solidFill>
                    <a:latin typeface="Arial" panose="020B0604020202020204" pitchFamily="34" charset="0"/>
                  </a:defRPr>
                </a:lvl2pPr>
                <a:lvl3pPr marL="1143000" indent="-228600">
                  <a:spcBef>
                    <a:spcPct val="20000"/>
                  </a:spcBef>
                  <a:buClr>
                    <a:srgbClr val="FFFFCC"/>
                  </a:buClr>
                  <a:buSzPct val="150000"/>
                  <a:buChar char="•"/>
                  <a:defRPr sz="2000">
                    <a:solidFill>
                      <a:srgbClr val="FFFFCC"/>
                    </a:solidFill>
                    <a:latin typeface="Arial" panose="020B0604020202020204" pitchFamily="34" charset="0"/>
                  </a:defRPr>
                </a:lvl3pPr>
                <a:lvl4pPr marL="1600200" indent="-228600">
                  <a:spcBef>
                    <a:spcPct val="20000"/>
                  </a:spcBef>
                  <a:buClr>
                    <a:srgbClr val="FFFFCC"/>
                  </a:buClr>
                  <a:buSzPct val="150000"/>
                  <a:buChar char="•"/>
                  <a:defRPr>
                    <a:solidFill>
                      <a:srgbClr val="FFFFCC"/>
                    </a:solidFill>
                    <a:latin typeface="Arial" panose="020B0604020202020204" pitchFamily="34" charset="0"/>
                  </a:defRPr>
                </a:lvl4pPr>
                <a:lvl5pPr marL="2057400" indent="-228600">
                  <a:spcBef>
                    <a:spcPct val="20000"/>
                  </a:spcBef>
                  <a:buClr>
                    <a:srgbClr val="FFFFCC"/>
                  </a:buClr>
                  <a:buSzPct val="150000"/>
                  <a:buChar char="•"/>
                  <a:defRPr>
                    <a:solidFill>
                      <a:srgbClr val="FFFFCC"/>
                    </a:solidFill>
                    <a:latin typeface="Arial" panose="020B0604020202020204" pitchFamily="34" charset="0"/>
                  </a:defRPr>
                </a:lvl5pPr>
                <a:lvl6pPr marL="25146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6pPr>
                <a:lvl7pPr marL="29718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7pPr>
                <a:lvl8pPr marL="34290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8pPr>
                <a:lvl9pPr marL="38862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9pPr>
              </a:lstStyle>
              <a:p>
                <a:pPr eaLnBrk="1" hangingPunct="1">
                  <a:spcBef>
                    <a:spcPct val="0"/>
                  </a:spcBef>
                  <a:buClrTx/>
                  <a:buSzTx/>
                  <a:buFontTx/>
                  <a:buNone/>
                </a:pPr>
                <a:endParaRPr lang="en-US" altLang="en-US" sz="5000">
                  <a:solidFill>
                    <a:schemeClr val="tx1"/>
                  </a:solidFill>
                  <a:latin typeface="Times New Roman" panose="02020603050405020304" pitchFamily="18" charset="0"/>
                </a:endParaRPr>
              </a:p>
            </p:txBody>
          </p:sp>
        </p:grpSp>
        <p:sp>
          <p:nvSpPr>
            <p:cNvPr id="46" name="椭圆 45">
              <a:extLst>
                <a:ext uri="{FF2B5EF4-FFF2-40B4-BE49-F238E27FC236}">
                  <a16:creationId xmlns:a16="http://schemas.microsoft.com/office/drawing/2014/main" id="{41736986-FF99-4552-80DF-0368E9295E13}"/>
                </a:ext>
              </a:extLst>
            </p:cNvPr>
            <p:cNvSpPr/>
            <p:nvPr/>
          </p:nvSpPr>
          <p:spPr>
            <a:xfrm>
              <a:off x="3068134" y="5327555"/>
              <a:ext cx="140605" cy="14210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sp>
          <p:nvSpPr>
            <p:cNvPr id="47" name="椭圆 46">
              <a:extLst>
                <a:ext uri="{FF2B5EF4-FFF2-40B4-BE49-F238E27FC236}">
                  <a16:creationId xmlns:a16="http://schemas.microsoft.com/office/drawing/2014/main" id="{D19D38F3-609F-41EA-902F-434782BBF0E0}"/>
                </a:ext>
              </a:extLst>
            </p:cNvPr>
            <p:cNvSpPr/>
            <p:nvPr/>
          </p:nvSpPr>
          <p:spPr>
            <a:xfrm>
              <a:off x="1842128" y="5034347"/>
              <a:ext cx="138890" cy="14210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sp>
          <p:nvSpPr>
            <p:cNvPr id="48" name="椭圆 47">
              <a:extLst>
                <a:ext uri="{FF2B5EF4-FFF2-40B4-BE49-F238E27FC236}">
                  <a16:creationId xmlns:a16="http://schemas.microsoft.com/office/drawing/2014/main" id="{10997C71-FD37-4D9F-A34E-D426F93C53D3}"/>
                </a:ext>
              </a:extLst>
            </p:cNvPr>
            <p:cNvSpPr/>
            <p:nvPr/>
          </p:nvSpPr>
          <p:spPr>
            <a:xfrm>
              <a:off x="2027315" y="4446133"/>
              <a:ext cx="140605" cy="14210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sp>
          <p:nvSpPr>
            <p:cNvPr id="49" name="椭圆 48">
              <a:extLst>
                <a:ext uri="{FF2B5EF4-FFF2-40B4-BE49-F238E27FC236}">
                  <a16:creationId xmlns:a16="http://schemas.microsoft.com/office/drawing/2014/main" id="{C1712ABE-F29E-414B-B567-10EC320EEB05}"/>
                </a:ext>
              </a:extLst>
            </p:cNvPr>
            <p:cNvSpPr/>
            <p:nvPr/>
          </p:nvSpPr>
          <p:spPr>
            <a:xfrm>
              <a:off x="3868897" y="3755386"/>
              <a:ext cx="138890" cy="14210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sp>
          <p:nvSpPr>
            <p:cNvPr id="50" name="椭圆 49">
              <a:extLst>
                <a:ext uri="{FF2B5EF4-FFF2-40B4-BE49-F238E27FC236}">
                  <a16:creationId xmlns:a16="http://schemas.microsoft.com/office/drawing/2014/main" id="{2A5C8EE8-0C9C-4CCB-BD77-2A17C073C4B0}"/>
                </a:ext>
              </a:extLst>
            </p:cNvPr>
            <p:cNvSpPr/>
            <p:nvPr/>
          </p:nvSpPr>
          <p:spPr>
            <a:xfrm>
              <a:off x="2912098" y="2463834"/>
              <a:ext cx="138890" cy="14210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grpSp>
      <p:sp>
        <p:nvSpPr>
          <p:cNvPr id="64" name="Rectangle 2">
            <a:extLst>
              <a:ext uri="{FF2B5EF4-FFF2-40B4-BE49-F238E27FC236}">
                <a16:creationId xmlns:a16="http://schemas.microsoft.com/office/drawing/2014/main" id="{1A54EBFA-02D1-4C59-A3CB-82E97BE8D44A}"/>
              </a:ext>
            </a:extLst>
          </p:cNvPr>
          <p:cNvSpPr txBox="1">
            <a:spLocks noChangeArrowheads="1"/>
          </p:cNvSpPr>
          <p:nvPr/>
        </p:nvSpPr>
        <p:spPr bwMode="auto">
          <a:xfrm>
            <a:off x="2746475" y="5989568"/>
            <a:ext cx="6299200"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rgbClr val="FFFFCC"/>
              </a:buClr>
              <a:buSzPct val="150000"/>
              <a:buChar char="•"/>
              <a:defRPr sz="2800">
                <a:solidFill>
                  <a:srgbClr val="FFFFCC"/>
                </a:solidFill>
                <a:latin typeface="Arial" panose="020B0604020202020204" pitchFamily="34" charset="0"/>
              </a:defRPr>
            </a:lvl1pPr>
            <a:lvl2pPr marL="742950" indent="-285750">
              <a:spcBef>
                <a:spcPct val="20000"/>
              </a:spcBef>
              <a:buClr>
                <a:srgbClr val="FFFFCC"/>
              </a:buClr>
              <a:buSzPct val="150000"/>
              <a:buChar char="•"/>
              <a:defRPr sz="2400">
                <a:solidFill>
                  <a:srgbClr val="FFFFCC"/>
                </a:solidFill>
                <a:latin typeface="Arial" panose="020B0604020202020204" pitchFamily="34" charset="0"/>
              </a:defRPr>
            </a:lvl2pPr>
            <a:lvl3pPr marL="1143000" indent="-228600">
              <a:spcBef>
                <a:spcPct val="20000"/>
              </a:spcBef>
              <a:buClr>
                <a:srgbClr val="FFFFCC"/>
              </a:buClr>
              <a:buSzPct val="150000"/>
              <a:buChar char="•"/>
              <a:defRPr sz="2000">
                <a:solidFill>
                  <a:srgbClr val="FFFFCC"/>
                </a:solidFill>
                <a:latin typeface="Arial" panose="020B0604020202020204" pitchFamily="34" charset="0"/>
              </a:defRPr>
            </a:lvl3pPr>
            <a:lvl4pPr marL="1600200" indent="-228600">
              <a:spcBef>
                <a:spcPct val="20000"/>
              </a:spcBef>
              <a:buClr>
                <a:srgbClr val="FFFFCC"/>
              </a:buClr>
              <a:buSzPct val="150000"/>
              <a:buChar char="•"/>
              <a:defRPr>
                <a:solidFill>
                  <a:srgbClr val="FFFFCC"/>
                </a:solidFill>
                <a:latin typeface="Arial" panose="020B0604020202020204" pitchFamily="34" charset="0"/>
              </a:defRPr>
            </a:lvl4pPr>
            <a:lvl5pPr marL="2057400" indent="-228600">
              <a:spcBef>
                <a:spcPct val="20000"/>
              </a:spcBef>
              <a:buClr>
                <a:srgbClr val="FFFFCC"/>
              </a:buClr>
              <a:buSzPct val="150000"/>
              <a:buChar char="•"/>
              <a:defRPr>
                <a:solidFill>
                  <a:srgbClr val="FFFFCC"/>
                </a:solidFill>
                <a:latin typeface="Arial" panose="020B0604020202020204" pitchFamily="34" charset="0"/>
              </a:defRPr>
            </a:lvl5pPr>
            <a:lvl6pPr marL="25146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6pPr>
            <a:lvl7pPr marL="29718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7pPr>
            <a:lvl8pPr marL="34290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8pPr>
            <a:lvl9pPr marL="38862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9pPr>
          </a:lstStyle>
          <a:p>
            <a:pPr algn="ctr" eaLnBrk="1" hangingPunct="1">
              <a:buFontTx/>
              <a:buNone/>
            </a:pPr>
            <a:r>
              <a:rPr lang="en-US" altLang="en-US" sz="2400" dirty="0">
                <a:solidFill>
                  <a:schemeClr val="tx1"/>
                </a:solidFill>
                <a:sym typeface="Symbol" panose="05050102010706020507" pitchFamily="18" charset="2"/>
              </a:rPr>
              <a:t>Recompute </a:t>
            </a:r>
            <a:r>
              <a:rPr lang="en-US" altLang="en-US" sz="2400" dirty="0">
                <a:solidFill>
                  <a:schemeClr val="tx1"/>
                </a:solidFill>
                <a:latin typeface="Courier New" panose="02070309020205020404" pitchFamily="49" charset="0"/>
                <a:sym typeface="Symbol" panose="05050102010706020507" pitchFamily="18" charset="2"/>
              </a:rPr>
              <a:t></a:t>
            </a:r>
            <a:r>
              <a:rPr lang="en-US" altLang="en-US" sz="2400" baseline="-25000" dirty="0" err="1">
                <a:solidFill>
                  <a:schemeClr val="tx1"/>
                </a:solidFill>
                <a:latin typeface="Courier New" panose="02070309020205020404" pitchFamily="49" charset="0"/>
                <a:sym typeface="Symbol" panose="05050102010706020507" pitchFamily="18" charset="2"/>
              </a:rPr>
              <a:t>i</a:t>
            </a:r>
            <a:r>
              <a:rPr lang="it-IT" altLang="en-US" sz="2400" dirty="0">
                <a:solidFill>
                  <a:schemeClr val="tx1"/>
                </a:solidFill>
              </a:rPr>
              <a:t> </a:t>
            </a:r>
          </a:p>
        </p:txBody>
      </p:sp>
    </p:spTree>
    <p:extLst>
      <p:ext uri="{BB962C8B-B14F-4D97-AF65-F5344CB8AC3E}">
        <p14:creationId xmlns:p14="http://schemas.microsoft.com/office/powerpoint/2010/main" val="2732940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7309" y="122882"/>
            <a:ext cx="8001000" cy="563563"/>
          </a:xfrm>
        </p:spPr>
        <p:txBody>
          <a:bodyPr/>
          <a:lstStyle/>
          <a:p>
            <a:r>
              <a:rPr lang="en-US" altLang="zh-CN" dirty="0"/>
              <a:t>18.5 </a:t>
            </a:r>
            <a:r>
              <a:rPr lang="en-US" altLang="zh-CN" dirty="0">
                <a:latin typeface="宋体" pitchFamily="2" charset="-122"/>
                <a:ea typeface="宋体" pitchFamily="2" charset="-122"/>
              </a:rPr>
              <a:t>K-</a:t>
            </a:r>
            <a:r>
              <a:rPr lang="zh-CN" altLang="zh-CN" dirty="0">
                <a:latin typeface="宋体" pitchFamily="2" charset="-122"/>
                <a:ea typeface="宋体" pitchFamily="2" charset="-122"/>
              </a:rPr>
              <a:t>均值聚类算法</a:t>
            </a:r>
            <a:r>
              <a:rPr lang="zh-CN" altLang="en-US" dirty="0">
                <a:latin typeface="宋体" pitchFamily="2" charset="-122"/>
                <a:ea typeface="宋体" pitchFamily="2" charset="-122"/>
              </a:rPr>
              <a:t>（分割式分类方法）</a:t>
            </a:r>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43</a:t>
            </a:fld>
            <a:endParaRPr lang="en-US" altLang="zh-CN" dirty="0"/>
          </a:p>
        </p:txBody>
      </p:sp>
      <p:grpSp>
        <p:nvGrpSpPr>
          <p:cNvPr id="25" name="组合 24">
            <a:extLst>
              <a:ext uri="{FF2B5EF4-FFF2-40B4-BE49-F238E27FC236}">
                <a16:creationId xmlns:a16="http://schemas.microsoft.com/office/drawing/2014/main" id="{E52936D9-2BB6-4F05-A677-92460D0A268A}"/>
              </a:ext>
            </a:extLst>
          </p:cNvPr>
          <p:cNvGrpSpPr>
            <a:grpSpLocks/>
          </p:cNvGrpSpPr>
          <p:nvPr/>
        </p:nvGrpSpPr>
        <p:grpSpPr bwMode="auto">
          <a:xfrm>
            <a:off x="3647728" y="1161335"/>
            <a:ext cx="4657725" cy="4841875"/>
            <a:chOff x="228600" y="990600"/>
            <a:chExt cx="5029200" cy="5486400"/>
          </a:xfrm>
        </p:grpSpPr>
        <p:grpSp>
          <p:nvGrpSpPr>
            <p:cNvPr id="26" name="Group 47">
              <a:extLst>
                <a:ext uri="{FF2B5EF4-FFF2-40B4-BE49-F238E27FC236}">
                  <a16:creationId xmlns:a16="http://schemas.microsoft.com/office/drawing/2014/main" id="{A319754E-BC86-42A2-AB89-214E0843B195}"/>
                </a:ext>
              </a:extLst>
            </p:cNvPr>
            <p:cNvGrpSpPr>
              <a:grpSpLocks/>
            </p:cNvGrpSpPr>
            <p:nvPr/>
          </p:nvGrpSpPr>
          <p:grpSpPr bwMode="auto">
            <a:xfrm>
              <a:off x="228600" y="990600"/>
              <a:ext cx="5029200" cy="5486400"/>
              <a:chOff x="1920" y="96"/>
              <a:chExt cx="3758" cy="3874"/>
            </a:xfrm>
          </p:grpSpPr>
          <p:pic>
            <p:nvPicPr>
              <p:cNvPr id="32" name="Picture 48" descr="km-data">
                <a:extLst>
                  <a:ext uri="{FF2B5EF4-FFF2-40B4-BE49-F238E27FC236}">
                    <a16:creationId xmlns:a16="http://schemas.microsoft.com/office/drawing/2014/main" id="{B9CCB8C9-19D9-4959-A9EF-F283EC79D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96"/>
                <a:ext cx="3758" cy="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Line 54">
                <a:extLst>
                  <a:ext uri="{FF2B5EF4-FFF2-40B4-BE49-F238E27FC236}">
                    <a16:creationId xmlns:a16="http://schemas.microsoft.com/office/drawing/2014/main" id="{48287782-7BD7-48C2-AB9D-D2182EEB510E}"/>
                  </a:ext>
                </a:extLst>
              </p:cNvPr>
              <p:cNvSpPr>
                <a:spLocks noChangeShapeType="1"/>
              </p:cNvSpPr>
              <p:nvPr/>
            </p:nvSpPr>
            <p:spPr bwMode="auto">
              <a:xfrm flipH="1">
                <a:off x="3951" y="630"/>
                <a:ext cx="1116" cy="142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55">
                <a:extLst>
                  <a:ext uri="{FF2B5EF4-FFF2-40B4-BE49-F238E27FC236}">
                    <a16:creationId xmlns:a16="http://schemas.microsoft.com/office/drawing/2014/main" id="{AE95EA56-C33D-4EFE-B71E-5FFA65754016}"/>
                  </a:ext>
                </a:extLst>
              </p:cNvPr>
              <p:cNvSpPr>
                <a:spLocks noChangeShapeType="1"/>
              </p:cNvSpPr>
              <p:nvPr/>
            </p:nvSpPr>
            <p:spPr bwMode="auto">
              <a:xfrm>
                <a:off x="3951" y="2057"/>
                <a:ext cx="125" cy="39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56">
                <a:extLst>
                  <a:ext uri="{FF2B5EF4-FFF2-40B4-BE49-F238E27FC236}">
                    <a16:creationId xmlns:a16="http://schemas.microsoft.com/office/drawing/2014/main" id="{EAD7E4E1-BC78-458A-BE1D-1CD4863B9655}"/>
                  </a:ext>
                </a:extLst>
              </p:cNvPr>
              <p:cNvSpPr>
                <a:spLocks noChangeShapeType="1"/>
              </p:cNvSpPr>
              <p:nvPr/>
            </p:nvSpPr>
            <p:spPr bwMode="auto">
              <a:xfrm flipV="1">
                <a:off x="4084" y="2230"/>
                <a:ext cx="1290" cy="22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57">
                <a:extLst>
                  <a:ext uri="{FF2B5EF4-FFF2-40B4-BE49-F238E27FC236}">
                    <a16:creationId xmlns:a16="http://schemas.microsoft.com/office/drawing/2014/main" id="{66F27E04-B03B-403F-9089-C03495E9B54D}"/>
                  </a:ext>
                </a:extLst>
              </p:cNvPr>
              <p:cNvSpPr>
                <a:spLocks noChangeShapeType="1"/>
              </p:cNvSpPr>
              <p:nvPr/>
            </p:nvSpPr>
            <p:spPr bwMode="auto">
              <a:xfrm flipH="1">
                <a:off x="3576" y="2454"/>
                <a:ext cx="508" cy="23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58">
                <a:extLst>
                  <a:ext uri="{FF2B5EF4-FFF2-40B4-BE49-F238E27FC236}">
                    <a16:creationId xmlns:a16="http://schemas.microsoft.com/office/drawing/2014/main" id="{01ED7CD3-B8F0-4012-8554-1D89BD68B4EF}"/>
                  </a:ext>
                </a:extLst>
              </p:cNvPr>
              <p:cNvSpPr>
                <a:spLocks noChangeShapeType="1"/>
              </p:cNvSpPr>
              <p:nvPr/>
            </p:nvSpPr>
            <p:spPr bwMode="auto">
              <a:xfrm flipH="1">
                <a:off x="2791" y="2684"/>
                <a:ext cx="785" cy="79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59">
                <a:extLst>
                  <a:ext uri="{FF2B5EF4-FFF2-40B4-BE49-F238E27FC236}">
                    <a16:creationId xmlns:a16="http://schemas.microsoft.com/office/drawing/2014/main" id="{3DEB8103-9FF1-4BED-ABCE-E83AC832DC79}"/>
                  </a:ext>
                </a:extLst>
              </p:cNvPr>
              <p:cNvSpPr>
                <a:spLocks noChangeShapeType="1"/>
              </p:cNvSpPr>
              <p:nvPr/>
            </p:nvSpPr>
            <p:spPr bwMode="auto">
              <a:xfrm>
                <a:off x="3576" y="2690"/>
                <a:ext cx="876" cy="82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60">
                <a:extLst>
                  <a:ext uri="{FF2B5EF4-FFF2-40B4-BE49-F238E27FC236}">
                    <a16:creationId xmlns:a16="http://schemas.microsoft.com/office/drawing/2014/main" id="{6AFE4C41-8E58-4780-AFC4-DCB524B71CCA}"/>
                  </a:ext>
                </a:extLst>
              </p:cNvPr>
              <p:cNvSpPr>
                <a:spLocks noChangeShapeType="1"/>
              </p:cNvSpPr>
              <p:nvPr/>
            </p:nvSpPr>
            <p:spPr bwMode="auto">
              <a:xfrm flipH="1">
                <a:off x="2448" y="2057"/>
                <a:ext cx="1495" cy="13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 name="椭圆 26">
              <a:extLst>
                <a:ext uri="{FF2B5EF4-FFF2-40B4-BE49-F238E27FC236}">
                  <a16:creationId xmlns:a16="http://schemas.microsoft.com/office/drawing/2014/main" id="{3A7D9351-3522-4BD7-B069-18D88CAE1CC8}"/>
                </a:ext>
              </a:extLst>
            </p:cNvPr>
            <p:cNvSpPr/>
            <p:nvPr/>
          </p:nvSpPr>
          <p:spPr>
            <a:xfrm>
              <a:off x="3723672" y="4694370"/>
              <a:ext cx="140557" cy="14210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sp>
          <p:nvSpPr>
            <p:cNvPr id="28" name="椭圆 27">
              <a:extLst>
                <a:ext uri="{FF2B5EF4-FFF2-40B4-BE49-F238E27FC236}">
                  <a16:creationId xmlns:a16="http://schemas.microsoft.com/office/drawing/2014/main" id="{4E134C18-DBA7-4CB4-8173-99D556150C64}"/>
                </a:ext>
              </a:extLst>
            </p:cNvPr>
            <p:cNvSpPr/>
            <p:nvPr/>
          </p:nvSpPr>
          <p:spPr>
            <a:xfrm>
              <a:off x="2546077" y="5212430"/>
              <a:ext cx="140557" cy="14210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sp>
          <p:nvSpPr>
            <p:cNvPr id="29" name="椭圆 28">
              <a:extLst>
                <a:ext uri="{FF2B5EF4-FFF2-40B4-BE49-F238E27FC236}">
                  <a16:creationId xmlns:a16="http://schemas.microsoft.com/office/drawing/2014/main" id="{A217EA79-88FF-4C10-B5E6-EB43819E30EF}"/>
                </a:ext>
              </a:extLst>
            </p:cNvPr>
            <p:cNvSpPr/>
            <p:nvPr/>
          </p:nvSpPr>
          <p:spPr>
            <a:xfrm>
              <a:off x="1805582" y="4446133"/>
              <a:ext cx="140557" cy="14210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sp>
          <p:nvSpPr>
            <p:cNvPr id="30" name="椭圆 29">
              <a:extLst>
                <a:ext uri="{FF2B5EF4-FFF2-40B4-BE49-F238E27FC236}">
                  <a16:creationId xmlns:a16="http://schemas.microsoft.com/office/drawing/2014/main" id="{5E4CE37A-5EC6-4B0F-99D2-2BC650BD772D}"/>
                </a:ext>
              </a:extLst>
            </p:cNvPr>
            <p:cNvSpPr/>
            <p:nvPr/>
          </p:nvSpPr>
          <p:spPr>
            <a:xfrm>
              <a:off x="3946506" y="3368640"/>
              <a:ext cx="138842" cy="14210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sp>
          <p:nvSpPr>
            <p:cNvPr id="31" name="椭圆 30">
              <a:extLst>
                <a:ext uri="{FF2B5EF4-FFF2-40B4-BE49-F238E27FC236}">
                  <a16:creationId xmlns:a16="http://schemas.microsoft.com/office/drawing/2014/main" id="{11AA89C0-B408-4B3E-B2DB-EFC9FB22CC4C}"/>
                </a:ext>
              </a:extLst>
            </p:cNvPr>
            <p:cNvSpPr/>
            <p:nvPr/>
          </p:nvSpPr>
          <p:spPr>
            <a:xfrm>
              <a:off x="2630069" y="2418863"/>
              <a:ext cx="138842" cy="14210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grpSp>
      <p:sp>
        <p:nvSpPr>
          <p:cNvPr id="40" name="Rectangle 2">
            <a:extLst>
              <a:ext uri="{FF2B5EF4-FFF2-40B4-BE49-F238E27FC236}">
                <a16:creationId xmlns:a16="http://schemas.microsoft.com/office/drawing/2014/main" id="{D94366A8-D021-4AB0-8093-90A58536E4FF}"/>
              </a:ext>
            </a:extLst>
          </p:cNvPr>
          <p:cNvSpPr txBox="1">
            <a:spLocks noChangeArrowheads="1"/>
          </p:cNvSpPr>
          <p:nvPr/>
        </p:nvSpPr>
        <p:spPr bwMode="auto">
          <a:xfrm>
            <a:off x="2842866" y="5998448"/>
            <a:ext cx="6299200"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rgbClr val="FFFFCC"/>
              </a:buClr>
              <a:buSzPct val="150000"/>
              <a:buChar char="•"/>
              <a:defRPr sz="2800">
                <a:solidFill>
                  <a:srgbClr val="FFFFCC"/>
                </a:solidFill>
                <a:latin typeface="Arial" panose="020B0604020202020204" pitchFamily="34" charset="0"/>
              </a:defRPr>
            </a:lvl1pPr>
            <a:lvl2pPr marL="742950" indent="-285750">
              <a:spcBef>
                <a:spcPct val="20000"/>
              </a:spcBef>
              <a:buClr>
                <a:srgbClr val="FFFFCC"/>
              </a:buClr>
              <a:buSzPct val="150000"/>
              <a:buChar char="•"/>
              <a:defRPr sz="2400">
                <a:solidFill>
                  <a:srgbClr val="FFFFCC"/>
                </a:solidFill>
                <a:latin typeface="Arial" panose="020B0604020202020204" pitchFamily="34" charset="0"/>
              </a:defRPr>
            </a:lvl2pPr>
            <a:lvl3pPr marL="1143000" indent="-228600">
              <a:spcBef>
                <a:spcPct val="20000"/>
              </a:spcBef>
              <a:buClr>
                <a:srgbClr val="FFFFCC"/>
              </a:buClr>
              <a:buSzPct val="150000"/>
              <a:buChar char="•"/>
              <a:defRPr sz="2000">
                <a:solidFill>
                  <a:srgbClr val="FFFFCC"/>
                </a:solidFill>
                <a:latin typeface="Arial" panose="020B0604020202020204" pitchFamily="34" charset="0"/>
              </a:defRPr>
            </a:lvl3pPr>
            <a:lvl4pPr marL="1600200" indent="-228600">
              <a:spcBef>
                <a:spcPct val="20000"/>
              </a:spcBef>
              <a:buClr>
                <a:srgbClr val="FFFFCC"/>
              </a:buClr>
              <a:buSzPct val="150000"/>
              <a:buChar char="•"/>
              <a:defRPr>
                <a:solidFill>
                  <a:srgbClr val="FFFFCC"/>
                </a:solidFill>
                <a:latin typeface="Arial" panose="020B0604020202020204" pitchFamily="34" charset="0"/>
              </a:defRPr>
            </a:lvl4pPr>
            <a:lvl5pPr marL="2057400" indent="-228600">
              <a:spcBef>
                <a:spcPct val="20000"/>
              </a:spcBef>
              <a:buClr>
                <a:srgbClr val="FFFFCC"/>
              </a:buClr>
              <a:buSzPct val="150000"/>
              <a:buChar char="•"/>
              <a:defRPr>
                <a:solidFill>
                  <a:srgbClr val="FFFFCC"/>
                </a:solidFill>
                <a:latin typeface="Arial" panose="020B0604020202020204" pitchFamily="34" charset="0"/>
              </a:defRPr>
            </a:lvl5pPr>
            <a:lvl6pPr marL="25146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6pPr>
            <a:lvl7pPr marL="29718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7pPr>
            <a:lvl8pPr marL="34290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8pPr>
            <a:lvl9pPr marL="38862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9pPr>
          </a:lstStyle>
          <a:p>
            <a:pPr algn="ctr" eaLnBrk="1" hangingPunct="1">
              <a:buFontTx/>
              <a:buNone/>
            </a:pPr>
            <a:r>
              <a:rPr lang="en-US" altLang="en-US" sz="2400" dirty="0">
                <a:solidFill>
                  <a:schemeClr val="tx1"/>
                </a:solidFill>
              </a:rPr>
              <a:t>Classify n samples according to nearest </a:t>
            </a:r>
            <a:r>
              <a:rPr lang="en-US" altLang="en-US" sz="2400" dirty="0">
                <a:solidFill>
                  <a:schemeClr val="tx1"/>
                </a:solidFill>
                <a:latin typeface="Courier New" panose="02070309020205020404" pitchFamily="49" charset="0"/>
                <a:sym typeface="Symbol" panose="05050102010706020507" pitchFamily="18" charset="2"/>
              </a:rPr>
              <a:t></a:t>
            </a:r>
            <a:r>
              <a:rPr lang="en-US" altLang="en-US" sz="2400" baseline="-25000" dirty="0" err="1">
                <a:solidFill>
                  <a:schemeClr val="tx1"/>
                </a:solidFill>
                <a:latin typeface="Courier New" panose="02070309020205020404" pitchFamily="49" charset="0"/>
                <a:sym typeface="Symbol" panose="05050102010706020507" pitchFamily="18" charset="2"/>
              </a:rPr>
              <a:t>i</a:t>
            </a:r>
            <a:r>
              <a:rPr lang="it-IT" altLang="en-US" sz="2400" dirty="0">
                <a:solidFill>
                  <a:schemeClr val="tx1"/>
                </a:solidFill>
              </a:rPr>
              <a:t> </a:t>
            </a:r>
          </a:p>
        </p:txBody>
      </p:sp>
    </p:spTree>
    <p:extLst>
      <p:ext uri="{BB962C8B-B14F-4D97-AF65-F5344CB8AC3E}">
        <p14:creationId xmlns:p14="http://schemas.microsoft.com/office/powerpoint/2010/main" val="23037753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7309" y="122882"/>
            <a:ext cx="8001000" cy="563563"/>
          </a:xfrm>
        </p:spPr>
        <p:txBody>
          <a:bodyPr/>
          <a:lstStyle/>
          <a:p>
            <a:r>
              <a:rPr lang="en-US" altLang="zh-CN" dirty="0"/>
              <a:t>18.5 </a:t>
            </a:r>
            <a:r>
              <a:rPr lang="en-US" altLang="zh-CN" dirty="0">
                <a:latin typeface="宋体" pitchFamily="2" charset="-122"/>
                <a:ea typeface="宋体" pitchFamily="2" charset="-122"/>
              </a:rPr>
              <a:t>K-</a:t>
            </a:r>
            <a:r>
              <a:rPr lang="zh-CN" altLang="zh-CN" dirty="0">
                <a:latin typeface="宋体" pitchFamily="2" charset="-122"/>
                <a:ea typeface="宋体" pitchFamily="2" charset="-122"/>
              </a:rPr>
              <a:t>均值聚类算法</a:t>
            </a:r>
            <a:r>
              <a:rPr lang="zh-CN" altLang="en-US" dirty="0">
                <a:latin typeface="宋体" pitchFamily="2" charset="-122"/>
                <a:ea typeface="宋体" pitchFamily="2" charset="-122"/>
              </a:rPr>
              <a:t>（分割式分类方法）</a:t>
            </a:r>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44</a:t>
            </a:fld>
            <a:endParaRPr lang="en-US" altLang="zh-CN" dirty="0"/>
          </a:p>
        </p:txBody>
      </p:sp>
      <p:grpSp>
        <p:nvGrpSpPr>
          <p:cNvPr id="20" name="组合 19">
            <a:extLst>
              <a:ext uri="{FF2B5EF4-FFF2-40B4-BE49-F238E27FC236}">
                <a16:creationId xmlns:a16="http://schemas.microsoft.com/office/drawing/2014/main" id="{5EA9C997-22AF-496F-B883-91F6B64583D2}"/>
              </a:ext>
            </a:extLst>
          </p:cNvPr>
          <p:cNvGrpSpPr>
            <a:grpSpLocks/>
          </p:cNvGrpSpPr>
          <p:nvPr/>
        </p:nvGrpSpPr>
        <p:grpSpPr bwMode="auto">
          <a:xfrm>
            <a:off x="3647728" y="1142101"/>
            <a:ext cx="4643437" cy="4876800"/>
            <a:chOff x="76200" y="990599"/>
            <a:chExt cx="5181600" cy="5502276"/>
          </a:xfrm>
        </p:grpSpPr>
        <p:pic>
          <p:nvPicPr>
            <p:cNvPr id="21" name="Picture 18" descr="km-data">
              <a:extLst>
                <a:ext uri="{FF2B5EF4-FFF2-40B4-BE49-F238E27FC236}">
                  <a16:creationId xmlns:a16="http://schemas.microsoft.com/office/drawing/2014/main" id="{5ADC0D61-2E81-45D8-BE55-072BE1AA6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90599"/>
              <a:ext cx="5181600" cy="550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椭圆 21">
              <a:extLst>
                <a:ext uri="{FF2B5EF4-FFF2-40B4-BE49-F238E27FC236}">
                  <a16:creationId xmlns:a16="http://schemas.microsoft.com/office/drawing/2014/main" id="{D5DB64A9-06B0-43BB-85F8-B65BF10EF034}"/>
                </a:ext>
              </a:extLst>
            </p:cNvPr>
            <p:cNvSpPr/>
            <p:nvPr/>
          </p:nvSpPr>
          <p:spPr>
            <a:xfrm>
              <a:off x="2646628" y="2341093"/>
              <a:ext cx="139948" cy="14149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sp>
          <p:nvSpPr>
            <p:cNvPr id="23" name="椭圆 22">
              <a:extLst>
                <a:ext uri="{FF2B5EF4-FFF2-40B4-BE49-F238E27FC236}">
                  <a16:creationId xmlns:a16="http://schemas.microsoft.com/office/drawing/2014/main" id="{0D1D17A0-2131-426D-BB18-6174E589AC64}"/>
                </a:ext>
              </a:extLst>
            </p:cNvPr>
            <p:cNvSpPr/>
            <p:nvPr/>
          </p:nvSpPr>
          <p:spPr>
            <a:xfrm>
              <a:off x="4543891" y="2634834"/>
              <a:ext cx="139947" cy="14149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sp>
          <p:nvSpPr>
            <p:cNvPr id="24" name="椭圆 23">
              <a:extLst>
                <a:ext uri="{FF2B5EF4-FFF2-40B4-BE49-F238E27FC236}">
                  <a16:creationId xmlns:a16="http://schemas.microsoft.com/office/drawing/2014/main" id="{F1F7C9F5-6590-4CA5-AE49-512B49BC4007}"/>
                </a:ext>
              </a:extLst>
            </p:cNvPr>
            <p:cNvSpPr/>
            <p:nvPr/>
          </p:nvSpPr>
          <p:spPr>
            <a:xfrm>
              <a:off x="1541219" y="4465344"/>
              <a:ext cx="139948" cy="14328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sp>
          <p:nvSpPr>
            <p:cNvPr id="41" name="椭圆 40">
              <a:extLst>
                <a:ext uri="{FF2B5EF4-FFF2-40B4-BE49-F238E27FC236}">
                  <a16:creationId xmlns:a16="http://schemas.microsoft.com/office/drawing/2014/main" id="{A3C8A3EB-7DF7-4ECE-B36A-66F595E668F5}"/>
                </a:ext>
              </a:extLst>
            </p:cNvPr>
            <p:cNvSpPr/>
            <p:nvPr/>
          </p:nvSpPr>
          <p:spPr>
            <a:xfrm>
              <a:off x="3511113" y="4236082"/>
              <a:ext cx="139948" cy="14328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sp>
          <p:nvSpPr>
            <p:cNvPr id="42" name="椭圆 41">
              <a:extLst>
                <a:ext uri="{FF2B5EF4-FFF2-40B4-BE49-F238E27FC236}">
                  <a16:creationId xmlns:a16="http://schemas.microsoft.com/office/drawing/2014/main" id="{64DE0362-B01A-4E5A-ACE6-B3243979CC04}"/>
                </a:ext>
              </a:extLst>
            </p:cNvPr>
            <p:cNvSpPr/>
            <p:nvPr/>
          </p:nvSpPr>
          <p:spPr>
            <a:xfrm>
              <a:off x="2816690" y="4893418"/>
              <a:ext cx="139948" cy="1414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a:solidFill>
                  <a:srgbClr val="FFFFFF"/>
                </a:solidFill>
                <a:latin typeface="Arial" panose="020B0604020202020204" pitchFamily="34" charset="0"/>
                <a:ea typeface="宋体" panose="02010600030101010101" pitchFamily="2" charset="-122"/>
              </a:endParaRPr>
            </a:p>
          </p:txBody>
        </p:sp>
      </p:grpSp>
      <p:sp>
        <p:nvSpPr>
          <p:cNvPr id="43" name="Rectangle 2">
            <a:extLst>
              <a:ext uri="{FF2B5EF4-FFF2-40B4-BE49-F238E27FC236}">
                <a16:creationId xmlns:a16="http://schemas.microsoft.com/office/drawing/2014/main" id="{7AC60E12-5F13-4E53-9FBF-C19CC57CC553}"/>
              </a:ext>
            </a:extLst>
          </p:cNvPr>
          <p:cNvSpPr txBox="1">
            <a:spLocks noChangeArrowheads="1"/>
          </p:cNvSpPr>
          <p:nvPr/>
        </p:nvSpPr>
        <p:spPr bwMode="auto">
          <a:xfrm>
            <a:off x="2853978" y="6030014"/>
            <a:ext cx="6299200"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rgbClr val="FFFFCC"/>
              </a:buClr>
              <a:buSzPct val="150000"/>
              <a:buChar char="•"/>
              <a:defRPr sz="2800">
                <a:solidFill>
                  <a:srgbClr val="FFFFCC"/>
                </a:solidFill>
                <a:latin typeface="Arial" panose="020B0604020202020204" pitchFamily="34" charset="0"/>
              </a:defRPr>
            </a:lvl1pPr>
            <a:lvl2pPr marL="742950" indent="-285750">
              <a:spcBef>
                <a:spcPct val="20000"/>
              </a:spcBef>
              <a:buClr>
                <a:srgbClr val="FFFFCC"/>
              </a:buClr>
              <a:buSzPct val="150000"/>
              <a:buChar char="•"/>
              <a:defRPr sz="2400">
                <a:solidFill>
                  <a:srgbClr val="FFFFCC"/>
                </a:solidFill>
                <a:latin typeface="Arial" panose="020B0604020202020204" pitchFamily="34" charset="0"/>
              </a:defRPr>
            </a:lvl2pPr>
            <a:lvl3pPr marL="1143000" indent="-228600">
              <a:spcBef>
                <a:spcPct val="20000"/>
              </a:spcBef>
              <a:buClr>
                <a:srgbClr val="FFFFCC"/>
              </a:buClr>
              <a:buSzPct val="150000"/>
              <a:buChar char="•"/>
              <a:defRPr sz="2000">
                <a:solidFill>
                  <a:srgbClr val="FFFFCC"/>
                </a:solidFill>
                <a:latin typeface="Arial" panose="020B0604020202020204" pitchFamily="34" charset="0"/>
              </a:defRPr>
            </a:lvl3pPr>
            <a:lvl4pPr marL="1600200" indent="-228600">
              <a:spcBef>
                <a:spcPct val="20000"/>
              </a:spcBef>
              <a:buClr>
                <a:srgbClr val="FFFFCC"/>
              </a:buClr>
              <a:buSzPct val="150000"/>
              <a:buChar char="•"/>
              <a:defRPr>
                <a:solidFill>
                  <a:srgbClr val="FFFFCC"/>
                </a:solidFill>
                <a:latin typeface="Arial" panose="020B0604020202020204" pitchFamily="34" charset="0"/>
              </a:defRPr>
            </a:lvl4pPr>
            <a:lvl5pPr marL="2057400" indent="-228600">
              <a:spcBef>
                <a:spcPct val="20000"/>
              </a:spcBef>
              <a:buClr>
                <a:srgbClr val="FFFFCC"/>
              </a:buClr>
              <a:buSzPct val="150000"/>
              <a:buChar char="•"/>
              <a:defRPr>
                <a:solidFill>
                  <a:srgbClr val="FFFFCC"/>
                </a:solidFill>
                <a:latin typeface="Arial" panose="020B0604020202020204" pitchFamily="34" charset="0"/>
              </a:defRPr>
            </a:lvl5pPr>
            <a:lvl6pPr marL="25146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6pPr>
            <a:lvl7pPr marL="29718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7pPr>
            <a:lvl8pPr marL="34290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8pPr>
            <a:lvl9pPr marL="38862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9pPr>
          </a:lstStyle>
          <a:p>
            <a:pPr algn="ctr" eaLnBrk="1" hangingPunct="1">
              <a:buFontTx/>
              <a:buNone/>
            </a:pPr>
            <a:r>
              <a:rPr lang="en-US" altLang="en-US" sz="2400" dirty="0">
                <a:solidFill>
                  <a:schemeClr val="tx1"/>
                </a:solidFill>
              </a:rPr>
              <a:t>Until no change in </a:t>
            </a:r>
            <a:r>
              <a:rPr lang="en-US" altLang="en-US" sz="2400" dirty="0">
                <a:solidFill>
                  <a:schemeClr val="tx1"/>
                </a:solidFill>
                <a:latin typeface="Courier New" panose="02070309020205020404" pitchFamily="49" charset="0"/>
                <a:sym typeface="Symbol" panose="05050102010706020507" pitchFamily="18" charset="2"/>
              </a:rPr>
              <a:t></a:t>
            </a:r>
            <a:r>
              <a:rPr lang="en-US" altLang="en-US" sz="2400" baseline="-25000" dirty="0" err="1">
                <a:solidFill>
                  <a:schemeClr val="tx1"/>
                </a:solidFill>
                <a:latin typeface="Courier New" panose="02070309020205020404" pitchFamily="49" charset="0"/>
                <a:sym typeface="Symbol" panose="05050102010706020507" pitchFamily="18" charset="2"/>
              </a:rPr>
              <a:t>i</a:t>
            </a:r>
            <a:r>
              <a:rPr lang="it-IT" altLang="en-US" sz="2400" dirty="0">
                <a:solidFill>
                  <a:schemeClr val="tx1"/>
                </a:solidFill>
              </a:rPr>
              <a:t> </a:t>
            </a:r>
          </a:p>
        </p:txBody>
      </p:sp>
    </p:spTree>
    <p:extLst>
      <p:ext uri="{BB962C8B-B14F-4D97-AF65-F5344CB8AC3E}">
        <p14:creationId xmlns:p14="http://schemas.microsoft.com/office/powerpoint/2010/main" val="546921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18.5 </a:t>
            </a:r>
            <a:r>
              <a:rPr lang="en-US" altLang="zh-CN" dirty="0">
                <a:latin typeface="宋体" pitchFamily="2" charset="-122"/>
                <a:ea typeface="宋体" pitchFamily="2" charset="-122"/>
              </a:rPr>
              <a:t>K-</a:t>
            </a:r>
            <a:r>
              <a:rPr lang="zh-CN" altLang="zh-CN" dirty="0">
                <a:latin typeface="宋体" pitchFamily="2" charset="-122"/>
                <a:ea typeface="宋体" pitchFamily="2" charset="-122"/>
              </a:rPr>
              <a:t>均值聚类算法</a:t>
            </a:r>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45</a:t>
            </a:fld>
            <a:endParaRPr lang="en-US" altLang="zh-CN" dirty="0"/>
          </a:p>
        </p:txBody>
      </p:sp>
      <p:sp>
        <p:nvSpPr>
          <p:cNvPr id="6" name="矩形 5"/>
          <p:cNvSpPr/>
          <p:nvPr/>
        </p:nvSpPr>
        <p:spPr>
          <a:xfrm>
            <a:off x="6672065" y="455033"/>
            <a:ext cx="1005403" cy="584775"/>
          </a:xfrm>
          <a:prstGeom prst="rect">
            <a:avLst/>
          </a:prstGeom>
        </p:spPr>
        <p:txBody>
          <a:bodyPr wrap="none">
            <a:spAutoFit/>
          </a:bodyPr>
          <a:lstStyle/>
          <a:p>
            <a:r>
              <a:rPr lang="zh-CN" altLang="en-US" sz="3200" b="1" dirty="0">
                <a:latin typeface="宋体" pitchFamily="2" charset="-122"/>
                <a:ea typeface="宋体" pitchFamily="2" charset="-122"/>
              </a:rPr>
              <a:t>示例</a:t>
            </a:r>
            <a:endParaRPr lang="zh-CN" altLang="en-US" sz="3200" b="1" dirty="0"/>
          </a:p>
        </p:txBody>
      </p:sp>
      <p:pic>
        <p:nvPicPr>
          <p:cNvPr id="8" name="图片 7"/>
          <p:cNvPicPr>
            <a:picLocks noChangeAspect="1"/>
          </p:cNvPicPr>
          <p:nvPr/>
        </p:nvPicPr>
        <p:blipFill>
          <a:blip r:embed="rId2"/>
          <a:stretch>
            <a:fillRect/>
          </a:stretch>
        </p:blipFill>
        <p:spPr>
          <a:xfrm>
            <a:off x="1488504" y="1039808"/>
            <a:ext cx="9144000" cy="5478895"/>
          </a:xfrm>
          <a:prstGeom prst="rect">
            <a:avLst/>
          </a:prstGeom>
        </p:spPr>
      </p:pic>
    </p:spTree>
    <p:extLst>
      <p:ext uri="{BB962C8B-B14F-4D97-AF65-F5344CB8AC3E}">
        <p14:creationId xmlns:p14="http://schemas.microsoft.com/office/powerpoint/2010/main" val="39409493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18.5 </a:t>
            </a:r>
            <a:r>
              <a:rPr lang="en-US" altLang="zh-CN" dirty="0">
                <a:latin typeface="宋体" pitchFamily="2" charset="-122"/>
                <a:ea typeface="宋体" pitchFamily="2" charset="-122"/>
              </a:rPr>
              <a:t>K-</a:t>
            </a:r>
            <a:r>
              <a:rPr lang="zh-CN" altLang="zh-CN" dirty="0">
                <a:latin typeface="宋体" pitchFamily="2" charset="-122"/>
                <a:ea typeface="宋体" pitchFamily="2" charset="-122"/>
              </a:rPr>
              <a:t>均值聚类算法</a:t>
            </a:r>
            <a:endParaRPr lang="zh-CN" altLang="en-US" dirty="0"/>
          </a:p>
        </p:txBody>
      </p:sp>
      <p:sp>
        <p:nvSpPr>
          <p:cNvPr id="3" name="内容占位符 2"/>
          <p:cNvSpPr>
            <a:spLocks noGrp="1"/>
          </p:cNvSpPr>
          <p:nvPr>
            <p:ph idx="1"/>
          </p:nvPr>
        </p:nvSpPr>
        <p:spPr/>
        <p:txBody>
          <a:bodyPr/>
          <a:lstStyle/>
          <a:p>
            <a:r>
              <a:rPr lang="en-US" altLang="zh-TW" dirty="0"/>
              <a:t>K-Means</a:t>
            </a:r>
            <a:r>
              <a:rPr lang="zh-CN" altLang="en-US" dirty="0"/>
              <a:t>算法的主要目标</a:t>
            </a:r>
            <a:r>
              <a:rPr lang="zh-TW" altLang="en-US" dirty="0"/>
              <a:t>：</a:t>
            </a:r>
            <a:endParaRPr lang="en-US" altLang="zh-TW" dirty="0"/>
          </a:p>
          <a:p>
            <a:pPr marL="0" indent="0">
              <a:buNone/>
            </a:pPr>
            <a:r>
              <a:rPr lang="zh-TW" altLang="en-US" sz="2400" dirty="0"/>
              <a:t>   </a:t>
            </a:r>
            <a:endParaRPr lang="en-US" altLang="zh-TW" sz="2400" dirty="0"/>
          </a:p>
          <a:p>
            <a:pPr marL="0" indent="0">
              <a:buNone/>
            </a:pPr>
            <a:r>
              <a:rPr lang="zh-TW" altLang="en-US" sz="2400" dirty="0"/>
              <a:t>    </a:t>
            </a:r>
            <a:r>
              <a:rPr lang="zh-CN" altLang="en-US" sz="2400" dirty="0"/>
              <a:t>使得各个输入样本</a:t>
            </a:r>
            <a:r>
              <a:rPr lang="en-US" altLang="zh-TW" sz="2400" i="1" dirty="0" err="1">
                <a:latin typeface="Times New Roman" panose="02020603050405020304" pitchFamily="18" charset="0"/>
                <a:cs typeface="Times New Roman" panose="02020603050405020304" pitchFamily="18" charset="0"/>
              </a:rPr>
              <a:t>X</a:t>
            </a:r>
            <a:r>
              <a:rPr lang="en-US" altLang="zh-TW" sz="2400" i="1" baseline="-25000" dirty="0" err="1">
                <a:latin typeface="Times New Roman" panose="02020603050405020304" pitchFamily="18" charset="0"/>
                <a:cs typeface="Times New Roman" panose="02020603050405020304" pitchFamily="18" charset="0"/>
              </a:rPr>
              <a:t>j</a:t>
            </a:r>
            <a:r>
              <a:rPr lang="zh-CN" altLang="en-US" sz="2400" dirty="0"/>
              <a:t>与对应的子簇中心点</a:t>
            </a:r>
            <a:r>
              <a:rPr lang="en-US" altLang="zh-CN" sz="2400" i="1" dirty="0">
                <a:latin typeface="Times New Roman" panose="02020603050405020304" pitchFamily="18" charset="0"/>
                <a:cs typeface="Times New Roman" panose="02020603050405020304" pitchFamily="18" charset="0"/>
              </a:rPr>
              <a:t>C</a:t>
            </a:r>
            <a:r>
              <a:rPr lang="en-US" altLang="zh-CN" sz="2400" i="1" baseline="-25000" dirty="0">
                <a:latin typeface="Times New Roman" panose="02020603050405020304" pitchFamily="18" charset="0"/>
                <a:cs typeface="Times New Roman" panose="02020603050405020304" pitchFamily="18" charset="0"/>
              </a:rPr>
              <a:t>i</a:t>
            </a:r>
            <a:r>
              <a:rPr lang="zh-CN" altLang="en-US" sz="2400" dirty="0"/>
              <a:t>的距离平方和达到最小值。（即使得误差平方和</a:t>
            </a:r>
            <a:r>
              <a:rPr lang="en-US" altLang="zh-CN" sz="2400" dirty="0"/>
              <a:t>SSE</a:t>
            </a:r>
            <a:r>
              <a:rPr lang="zh-CN" altLang="en-US" sz="2400" dirty="0"/>
              <a:t>最小）</a:t>
            </a:r>
            <a:endParaRPr lang="en-US" altLang="zh-CN" sz="2400"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46</a:t>
            </a:fld>
            <a:endParaRPr lang="en-US" altLang="zh-CN" dirty="0"/>
          </a:p>
        </p:txBody>
      </p:sp>
      <p:graphicFrame>
        <p:nvGraphicFramePr>
          <p:cNvPr id="6" name="对象 5"/>
          <p:cNvGraphicFramePr>
            <a:graphicFrameLocks noChangeAspect="1"/>
          </p:cNvGraphicFramePr>
          <p:nvPr>
            <p:extLst>
              <p:ext uri="{D42A27DB-BD31-4B8C-83A1-F6EECF244321}">
                <p14:modId xmlns:p14="http://schemas.microsoft.com/office/powerpoint/2010/main" val="1916709471"/>
              </p:ext>
            </p:extLst>
          </p:nvPr>
        </p:nvGraphicFramePr>
        <p:xfrm>
          <a:off x="3791745" y="2845172"/>
          <a:ext cx="3611959" cy="833438"/>
        </p:xfrm>
        <a:graphic>
          <a:graphicData uri="http://schemas.openxmlformats.org/presentationml/2006/ole">
            <mc:AlternateContent xmlns:mc="http://schemas.openxmlformats.org/markup-compatibility/2006">
              <mc:Choice xmlns:v="urn:schemas-microsoft-com:vml" Requires="v">
                <p:oleObj spid="_x0000_s490656" name="Equation" r:id="rId3" imgW="1930320" imgH="444240" progId="Equation.DSMT4">
                  <p:embed/>
                </p:oleObj>
              </mc:Choice>
              <mc:Fallback>
                <p:oleObj name="Equation" r:id="rId3" imgW="1930320" imgH="444240" progId="Equation.DSMT4">
                  <p:embed/>
                  <p:pic>
                    <p:nvPicPr>
                      <p:cNvPr id="0" name=""/>
                      <p:cNvPicPr>
                        <a:picLocks noChangeAspect="1" noChangeArrowheads="1"/>
                      </p:cNvPicPr>
                      <p:nvPr/>
                    </p:nvPicPr>
                    <p:blipFill>
                      <a:blip r:embed="rId4"/>
                      <a:srcRect/>
                      <a:stretch>
                        <a:fillRect/>
                      </a:stretch>
                    </p:blipFill>
                    <p:spPr bwMode="auto">
                      <a:xfrm>
                        <a:off x="3791745" y="2845172"/>
                        <a:ext cx="3611959" cy="833438"/>
                      </a:xfrm>
                      <a:prstGeom prst="rect">
                        <a:avLst/>
                      </a:prstGeom>
                      <a:noFill/>
                      <a:extLst/>
                    </p:spPr>
                  </p:pic>
                </p:oleObj>
              </mc:Fallback>
            </mc:AlternateContent>
          </a:graphicData>
        </a:graphic>
      </p:graphicFrame>
      <p:sp>
        <p:nvSpPr>
          <p:cNvPr id="7" name="矩形 6"/>
          <p:cNvSpPr/>
          <p:nvPr/>
        </p:nvSpPr>
        <p:spPr>
          <a:xfrm>
            <a:off x="489992" y="3427722"/>
            <a:ext cx="7910264" cy="2819939"/>
          </a:xfrm>
          <a:prstGeom prst="rect">
            <a:avLst/>
          </a:prstGeom>
        </p:spPr>
        <p:txBody>
          <a:bodyPr wrap="square">
            <a:spAutoFit/>
          </a:bodyPr>
          <a:lstStyle/>
          <a:p>
            <a:pPr>
              <a:lnSpc>
                <a:spcPct val="125000"/>
              </a:lnSpc>
            </a:pPr>
            <a:r>
              <a:rPr lang="en-US" altLang="zh-TW" sz="2400" i="1" dirty="0">
                <a:latin typeface="Times New Roman" panose="02020603050405020304" pitchFamily="18" charset="0"/>
                <a:ea typeface="微软雅黑" panose="020B0503020204020204" pitchFamily="34" charset="-122"/>
                <a:cs typeface="Times New Roman" panose="02020603050405020304" pitchFamily="18" charset="0"/>
              </a:rPr>
              <a:t>k</a:t>
            </a:r>
            <a:r>
              <a:rPr lang="en-US" altLang="zh-TW"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子簇类别数；</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5000"/>
              </a:lnSpc>
            </a:pPr>
            <a:r>
              <a:rPr lang="en-US" altLang="zh-TW" sz="2400" i="1" dirty="0" err="1">
                <a:latin typeface="Times New Roman" panose="02020603050405020304" pitchFamily="18" charset="0"/>
                <a:ea typeface="微软雅黑" panose="020B0503020204020204" pitchFamily="34" charset="-122"/>
                <a:cs typeface="Times New Roman" panose="02020603050405020304" pitchFamily="18" charset="0"/>
              </a:rPr>
              <a:t>X</a:t>
            </a:r>
            <a:r>
              <a:rPr lang="en-US" altLang="zh-TW" sz="2400" i="1" baseline="-25000" dirty="0" err="1">
                <a:latin typeface="Times New Roman" panose="02020603050405020304" pitchFamily="18" charset="0"/>
                <a:ea typeface="微软雅黑" panose="020B0503020204020204" pitchFamily="34" charset="-122"/>
                <a:cs typeface="Times New Roman" panose="02020603050405020304" pitchFamily="18" charset="0"/>
              </a:rPr>
              <a:t>j</a:t>
            </a:r>
            <a:r>
              <a:rPr lang="en-US" altLang="zh-TW" sz="2400" i="1" baseline="-25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：第</a:t>
            </a:r>
            <a:r>
              <a:rPr lang="zh-TW"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TW" sz="2400" i="1" dirty="0">
                <a:latin typeface="Times New Roman" panose="02020603050405020304" pitchFamily="18" charset="0"/>
                <a:ea typeface="微软雅黑" panose="020B0503020204020204" pitchFamily="34" charset="-122"/>
                <a:cs typeface="Times New Roman" panose="02020603050405020304" pitchFamily="18" charset="0"/>
              </a:rPr>
              <a:t>j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个输入样本的特征向量</a:t>
            </a:r>
            <a:r>
              <a:rPr lang="zh-TW" altLang="en-US" sz="24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TW"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5000"/>
              </a:lnSpc>
            </a:pPr>
            <a:r>
              <a:rPr lang="en-US" altLang="zh-TW" sz="2400" i="1"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TW" sz="2400" i="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：第</a:t>
            </a:r>
            <a:r>
              <a:rPr lang="en-US" altLang="zh-TW" sz="2400" i="1"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个子簇</a:t>
            </a:r>
            <a:r>
              <a:rPr lang="en-US" altLang="zh-TW" sz="2400" i="1" dirty="0" err="1">
                <a:latin typeface="Times New Roman" panose="02020603050405020304" pitchFamily="18" charset="0"/>
                <a:ea typeface="微软雅黑" panose="020B0503020204020204" pitchFamily="34" charset="-122"/>
                <a:cs typeface="Times New Roman" panose="02020603050405020304" pitchFamily="18" charset="0"/>
              </a:rPr>
              <a:t>G</a:t>
            </a:r>
            <a:r>
              <a:rPr lang="en-US" altLang="zh-TW" sz="24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的中心点（质心）</a:t>
            </a:r>
            <a:r>
              <a:rPr lang="zh-TW" altLang="en-US" sz="24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TW"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5000"/>
              </a:lnSpc>
            </a:pPr>
            <a:r>
              <a:rPr lang="en-US" altLang="zh-TW" sz="2400" i="1"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TW" sz="2400" i="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2400" i="1"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个子簇</a:t>
            </a:r>
            <a:r>
              <a:rPr lang="en-US" altLang="zh-TW" sz="2400" i="1" dirty="0" err="1">
                <a:latin typeface="Times New Roman" panose="02020603050405020304" pitchFamily="18" charset="0"/>
                <a:ea typeface="微软雅黑" panose="020B0503020204020204" pitchFamily="34" charset="-122"/>
                <a:cs typeface="Times New Roman" panose="02020603050405020304" pitchFamily="18" charset="0"/>
              </a:rPr>
              <a:t>G</a:t>
            </a:r>
            <a:r>
              <a:rPr lang="en-US" altLang="zh-TW" sz="24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的目标函数 </a:t>
            </a:r>
            <a:r>
              <a:rPr lang="zh-TW" altLang="en-US" sz="24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TW"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5000"/>
              </a:lnSpc>
            </a:pP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W</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TW" sz="2400" i="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TW" sz="2400" i="1" dirty="0" err="1">
                <a:latin typeface="Times New Roman" panose="02020603050405020304" pitchFamily="18" charset="0"/>
                <a:ea typeface="微软雅黑" panose="020B0503020204020204" pitchFamily="34" charset="-122"/>
                <a:cs typeface="Times New Roman" panose="02020603050405020304" pitchFamily="18" charset="0"/>
              </a:rPr>
              <a:t>w</a:t>
            </a:r>
            <a:r>
              <a:rPr lang="en-US" altLang="zh-TW" sz="2400" i="1" baseline="-25000" dirty="0" err="1">
                <a:latin typeface="Times New Roman" panose="02020603050405020304" pitchFamily="18" charset="0"/>
                <a:ea typeface="微软雅黑" panose="020B0503020204020204" pitchFamily="34" charset="-122"/>
                <a:cs typeface="Times New Roman" panose="02020603050405020304" pitchFamily="18" charset="0"/>
              </a:rPr>
              <a:t>ji</a:t>
            </a:r>
            <a:r>
              <a:rPr lang="en-US" altLang="zh-TW" sz="2400" i="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TW" sz="2400" i="1" dirty="0" err="1">
                <a:latin typeface="Times New Roman" panose="02020603050405020304" pitchFamily="18" charset="0"/>
                <a:ea typeface="微软雅黑" panose="020B0503020204020204" pitchFamily="34" charset="-122"/>
                <a:cs typeface="Times New Roman" panose="02020603050405020304" pitchFamily="18" charset="0"/>
              </a:rPr>
              <a:t>n</a:t>
            </a:r>
            <a:r>
              <a:rPr lang="en-US" altLang="zh-TW" sz="2400" dirty="0" err="1">
                <a:latin typeface="Times New Roman" panose="02020603050405020304" pitchFamily="18" charset="0"/>
                <a:ea typeface="微软雅黑" panose="020B0503020204020204" pitchFamily="34" charset="-122"/>
                <a:cs typeface="Times New Roman" panose="02020603050405020304" pitchFamily="18" charset="0"/>
              </a:rPr>
              <a:t>×</a:t>
            </a:r>
            <a:r>
              <a:rPr lang="en-US" altLang="zh-TW" sz="2400" i="1" dirty="0" err="1">
                <a:latin typeface="Times New Roman" panose="02020603050405020304" pitchFamily="18" charset="0"/>
                <a:ea typeface="微软雅黑" panose="020B0503020204020204" pitchFamily="34" charset="-122"/>
                <a:cs typeface="Times New Roman" panose="02020603050405020304" pitchFamily="18" charset="0"/>
              </a:rPr>
              <a:t>k</a:t>
            </a:r>
            <a:r>
              <a:rPr lang="en-US" altLang="zh-TW" sz="2400" dirty="0">
                <a:latin typeface="Times New Roman" panose="02020603050405020304" pitchFamily="18" charset="0"/>
                <a:ea typeface="微软雅黑" panose="020B0503020204020204" pitchFamily="34" charset="-122"/>
                <a:cs typeface="Times New Roman" panose="02020603050405020304" pitchFamily="18" charset="0"/>
              </a:rPr>
              <a:t> </a:t>
            </a:r>
            <a:r>
              <a:rPr lang="zh-TW" altLang="en-US" sz="2400" dirty="0">
                <a:latin typeface="Times New Roman" panose="02020603050405020304" pitchFamily="18" charset="0"/>
                <a:ea typeface="微软雅黑" panose="020B0503020204020204" pitchFamily="34" charset="-122"/>
                <a:cs typeface="Times New Roman" panose="02020603050405020304" pitchFamily="18" charset="0"/>
              </a:rPr>
              <a:t>的二</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维矩阵，</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5000"/>
              </a:lnSpc>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如果</a:t>
            </a:r>
            <a:r>
              <a:rPr lang="en-US" altLang="zh-TW" sz="2400" i="1" dirty="0" err="1">
                <a:latin typeface="Times New Roman" panose="02020603050405020304" pitchFamily="18" charset="0"/>
                <a:ea typeface="微软雅黑" panose="020B0503020204020204" pitchFamily="34" charset="-122"/>
                <a:cs typeface="Times New Roman" panose="02020603050405020304" pitchFamily="18" charset="0"/>
              </a:rPr>
              <a:t>X</a:t>
            </a:r>
            <a:r>
              <a:rPr lang="en-US" altLang="zh-TW" sz="2400" i="1" baseline="-25000" dirty="0" err="1">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属于</a:t>
            </a:r>
            <a:r>
              <a:rPr lang="en-US" altLang="zh-TW" sz="2400" i="1" dirty="0" err="1">
                <a:latin typeface="Times New Roman" panose="02020603050405020304" pitchFamily="18" charset="0"/>
                <a:ea typeface="微软雅黑" panose="020B0503020204020204" pitchFamily="34" charset="-122"/>
                <a:cs typeface="Times New Roman" panose="02020603050405020304" pitchFamily="18" charset="0"/>
              </a:rPr>
              <a:t>G</a:t>
            </a:r>
            <a:r>
              <a:rPr lang="en-US" altLang="zh-TW" sz="24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，则</a:t>
            </a:r>
            <a:r>
              <a:rPr lang="en-US" altLang="zh-TW" sz="2400" i="1" dirty="0" err="1">
                <a:latin typeface="Times New Roman" panose="02020603050405020304" pitchFamily="18" charset="0"/>
                <a:ea typeface="微软雅黑" panose="020B0503020204020204" pitchFamily="34" charset="-122"/>
                <a:cs typeface="Times New Roman" panose="02020603050405020304" pitchFamily="18" charset="0"/>
              </a:rPr>
              <a:t>w</a:t>
            </a:r>
            <a:r>
              <a:rPr lang="en-US" altLang="zh-TW" sz="2400" i="1" baseline="-25000" dirty="0" err="1">
                <a:latin typeface="Times New Roman" panose="02020603050405020304" pitchFamily="18" charset="0"/>
                <a:ea typeface="微软雅黑" panose="020B0503020204020204" pitchFamily="34" charset="-122"/>
                <a:cs typeface="Times New Roman" panose="02020603050405020304" pitchFamily="18" charset="0"/>
              </a:rPr>
              <a:t>ji</a:t>
            </a:r>
            <a:r>
              <a:rPr lang="en-US" altLang="zh-TW" sz="2400" i="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TW"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，否则为</a:t>
            </a:r>
            <a:r>
              <a:rPr lang="en-US" altLang="zh-TW" sz="2400" dirty="0">
                <a:latin typeface="Times New Roman" panose="02020603050405020304" pitchFamily="18" charset="0"/>
                <a:ea typeface="微软雅黑" panose="020B0503020204020204" pitchFamily="34" charset="-122"/>
                <a:cs typeface="Times New Roman" panose="02020603050405020304" pitchFamily="18" charset="0"/>
              </a:rPr>
              <a:t>0</a:t>
            </a:r>
            <a:r>
              <a:rPr lang="zh-TW" altLang="en-US" sz="2400"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 name="图片 7"/>
          <p:cNvPicPr>
            <a:picLocks noChangeAspect="1"/>
          </p:cNvPicPr>
          <p:nvPr/>
        </p:nvPicPr>
        <p:blipFill>
          <a:blip r:embed="rId5"/>
          <a:stretch>
            <a:fillRect/>
          </a:stretch>
        </p:blipFill>
        <p:spPr>
          <a:xfrm>
            <a:off x="7103417" y="3651589"/>
            <a:ext cx="3685632" cy="1991585"/>
          </a:xfrm>
          <a:prstGeom prst="rect">
            <a:avLst/>
          </a:prstGeom>
        </p:spPr>
      </p:pic>
    </p:spTree>
    <p:extLst>
      <p:ext uri="{BB962C8B-B14F-4D97-AF65-F5344CB8AC3E}">
        <p14:creationId xmlns:p14="http://schemas.microsoft.com/office/powerpoint/2010/main" val="266153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18.5 </a:t>
            </a:r>
            <a:r>
              <a:rPr lang="en-US" altLang="zh-CN" dirty="0">
                <a:latin typeface="宋体" pitchFamily="2" charset="-122"/>
                <a:ea typeface="宋体" pitchFamily="2" charset="-122"/>
              </a:rPr>
              <a:t>K-</a:t>
            </a:r>
            <a:r>
              <a:rPr lang="zh-CN" altLang="zh-CN" dirty="0">
                <a:latin typeface="宋体" pitchFamily="2" charset="-122"/>
                <a:ea typeface="宋体" pitchFamily="2" charset="-122"/>
              </a:rPr>
              <a:t>均值聚类算法</a:t>
            </a:r>
            <a:endParaRPr lang="zh-CN" altLang="en-US" dirty="0"/>
          </a:p>
        </p:txBody>
      </p:sp>
      <p:sp>
        <p:nvSpPr>
          <p:cNvPr id="3" name="内容占位符 2"/>
          <p:cNvSpPr>
            <a:spLocks noGrp="1"/>
          </p:cNvSpPr>
          <p:nvPr>
            <p:ph idx="1"/>
          </p:nvPr>
        </p:nvSpPr>
        <p:spPr/>
        <p:txBody>
          <a:bodyPr/>
          <a:lstStyle/>
          <a:p>
            <a:r>
              <a:rPr lang="zh-CN" altLang="en-US" sz="2400" dirty="0"/>
              <a:t>目标函数</a:t>
            </a:r>
            <a:endParaRPr lang="en-US" altLang="zh-CN" sz="2400"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47</a:t>
            </a:fld>
            <a:endParaRPr lang="en-US" altLang="zh-CN" dirty="0"/>
          </a:p>
        </p:txBody>
      </p:sp>
      <p:graphicFrame>
        <p:nvGraphicFramePr>
          <p:cNvPr id="6" name="对象 5"/>
          <p:cNvGraphicFramePr>
            <a:graphicFrameLocks noChangeAspect="1"/>
          </p:cNvGraphicFramePr>
          <p:nvPr>
            <p:extLst>
              <p:ext uri="{D42A27DB-BD31-4B8C-83A1-F6EECF244321}">
                <p14:modId xmlns:p14="http://schemas.microsoft.com/office/powerpoint/2010/main" val="281932378"/>
              </p:ext>
            </p:extLst>
          </p:nvPr>
        </p:nvGraphicFramePr>
        <p:xfrm>
          <a:off x="3863752" y="1003326"/>
          <a:ext cx="3471466" cy="801020"/>
        </p:xfrm>
        <a:graphic>
          <a:graphicData uri="http://schemas.openxmlformats.org/presentationml/2006/ole">
            <mc:AlternateContent xmlns:mc="http://schemas.openxmlformats.org/markup-compatibility/2006">
              <mc:Choice xmlns:v="urn:schemas-microsoft-com:vml" Requires="v">
                <p:oleObj spid="_x0000_s491843" name="Equation" r:id="rId3" imgW="1930320" imgH="444240" progId="Equation.DSMT4">
                  <p:embed/>
                </p:oleObj>
              </mc:Choice>
              <mc:Fallback>
                <p:oleObj name="Equation" r:id="rId3" imgW="1930320" imgH="444240" progId="Equation.DSMT4">
                  <p:embed/>
                  <p:pic>
                    <p:nvPicPr>
                      <p:cNvPr id="0" name=""/>
                      <p:cNvPicPr>
                        <a:picLocks noChangeAspect="1" noChangeArrowheads="1"/>
                      </p:cNvPicPr>
                      <p:nvPr/>
                    </p:nvPicPr>
                    <p:blipFill>
                      <a:blip r:embed="rId4"/>
                      <a:srcRect/>
                      <a:stretch>
                        <a:fillRect/>
                      </a:stretch>
                    </p:blipFill>
                    <p:spPr bwMode="auto">
                      <a:xfrm>
                        <a:off x="3863752" y="1003326"/>
                        <a:ext cx="3471466" cy="801020"/>
                      </a:xfrm>
                      <a:prstGeom prst="rect">
                        <a:avLst/>
                      </a:prstGeom>
                      <a:noFill/>
                      <a:extLst/>
                    </p:spPr>
                  </p:pic>
                </p:oleObj>
              </mc:Fallback>
            </mc:AlternateContent>
          </a:graphicData>
        </a:graphic>
      </p:graphicFrame>
      <p:sp>
        <p:nvSpPr>
          <p:cNvPr id="7" name="矩形 6"/>
          <p:cNvSpPr/>
          <p:nvPr/>
        </p:nvSpPr>
        <p:spPr>
          <a:xfrm>
            <a:off x="1895450" y="1942532"/>
            <a:ext cx="7910264" cy="892552"/>
          </a:xfrm>
          <a:prstGeom prst="rect">
            <a:avLst/>
          </a:prstGeom>
        </p:spPr>
        <p:txBody>
          <a:bodyPr wrap="square">
            <a:spAutoFit/>
          </a:bodyPr>
          <a:lstStyle/>
          <a:p>
            <a:r>
              <a:rPr lang="en-US" altLang="zh-TW" sz="2400" b="1" i="1" dirty="0">
                <a:latin typeface="Times New Roman" panose="02020603050405020304" pitchFamily="18" charset="0"/>
                <a:cs typeface="Times New Roman" panose="02020603050405020304" pitchFamily="18" charset="0"/>
              </a:rPr>
              <a:t>T:</a:t>
            </a:r>
            <a:r>
              <a:rPr lang="zh-CN" altLang="en-US" sz="2400" b="1" i="1" dirty="0">
                <a:latin typeface="Times New Roman" panose="02020603050405020304" pitchFamily="18" charset="0"/>
                <a:cs typeface="Times New Roman" panose="02020603050405020304" pitchFamily="18" charset="0"/>
              </a:rPr>
              <a:t>如何使目标函数最小？</a:t>
            </a:r>
            <a:endParaRPr lang="en-US" altLang="zh-CN" sz="2400" b="1" i="1" dirty="0">
              <a:latin typeface="Times New Roman" panose="02020603050405020304" pitchFamily="18" charset="0"/>
              <a:cs typeface="Times New Roman" panose="02020603050405020304" pitchFamily="18" charset="0"/>
            </a:endParaRPr>
          </a:p>
          <a:p>
            <a:endParaRPr lang="en-US" altLang="zh-CN" sz="2800" b="1" i="1" dirty="0">
              <a:latin typeface="Times New Roman" panose="02020603050405020304" pitchFamily="18" charset="0"/>
              <a:cs typeface="Times New Roman" panose="02020603050405020304" pitchFamily="18" charset="0"/>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474536736"/>
              </p:ext>
            </p:extLst>
          </p:nvPr>
        </p:nvGraphicFramePr>
        <p:xfrm>
          <a:off x="6672064" y="2550834"/>
          <a:ext cx="2376264" cy="801193"/>
        </p:xfrm>
        <a:graphic>
          <a:graphicData uri="http://schemas.openxmlformats.org/presentationml/2006/ole">
            <mc:AlternateContent xmlns:mc="http://schemas.openxmlformats.org/markup-compatibility/2006">
              <mc:Choice xmlns:v="urn:schemas-microsoft-com:vml" Requires="v">
                <p:oleObj spid="_x0000_s491844" name="Equation" r:id="rId5" imgW="1320480" imgH="444240" progId="Equation.DSMT4">
                  <p:embed/>
                </p:oleObj>
              </mc:Choice>
              <mc:Fallback>
                <p:oleObj name="Equation" r:id="rId5" imgW="1320480" imgH="444240" progId="Equation.DSMT4">
                  <p:embed/>
                  <p:pic>
                    <p:nvPicPr>
                      <p:cNvPr id="0" name=""/>
                      <p:cNvPicPr>
                        <a:picLocks noChangeAspect="1" noChangeArrowheads="1"/>
                      </p:cNvPicPr>
                      <p:nvPr/>
                    </p:nvPicPr>
                    <p:blipFill>
                      <a:blip r:embed="rId6"/>
                      <a:srcRect/>
                      <a:stretch>
                        <a:fillRect/>
                      </a:stretch>
                    </p:blipFill>
                    <p:spPr bwMode="auto">
                      <a:xfrm>
                        <a:off x="6672064" y="2550834"/>
                        <a:ext cx="2376264" cy="801193"/>
                      </a:xfrm>
                      <a:prstGeom prst="rect">
                        <a:avLst/>
                      </a:prstGeom>
                      <a:noFill/>
                      <a:extLst/>
                    </p:spPr>
                  </p:pic>
                </p:oleObj>
              </mc:Fallback>
            </mc:AlternateContent>
          </a:graphicData>
        </a:graphic>
      </p:graphicFrame>
      <p:sp>
        <p:nvSpPr>
          <p:cNvPr id="5" name="矩形 4"/>
          <p:cNvSpPr/>
          <p:nvPr/>
        </p:nvSpPr>
        <p:spPr>
          <a:xfrm>
            <a:off x="2376385" y="2755491"/>
            <a:ext cx="4379725" cy="461665"/>
          </a:xfrm>
          <a:prstGeom prst="rect">
            <a:avLst/>
          </a:prstGeom>
        </p:spPr>
        <p:txBody>
          <a:bodyPr wrap="none">
            <a:spAutoFit/>
          </a:bodyPr>
          <a:lstStyle/>
          <a:p>
            <a:r>
              <a:rPr lang="zh-CN" altLang="en-US" sz="2400" b="1" i="1" dirty="0">
                <a:latin typeface="Times New Roman" panose="02020603050405020304" pitchFamily="18" charset="0"/>
                <a:cs typeface="Times New Roman" panose="02020603050405020304" pitchFamily="18" charset="0"/>
              </a:rPr>
              <a:t>使每个聚类的目标函数</a:t>
            </a:r>
            <a:r>
              <a:rPr lang="en-US" altLang="zh-TW" sz="2400" b="1" i="1" dirty="0">
                <a:latin typeface="Times New Roman" panose="02020603050405020304" pitchFamily="18" charset="0"/>
                <a:cs typeface="Times New Roman" panose="02020603050405020304" pitchFamily="18" charset="0"/>
              </a:rPr>
              <a:t>J</a:t>
            </a:r>
            <a:r>
              <a:rPr lang="en-US" altLang="zh-TW" sz="2400" b="1" i="1" baseline="-25000" dirty="0">
                <a:latin typeface="Times New Roman" panose="02020603050405020304" pitchFamily="18" charset="0"/>
                <a:cs typeface="Times New Roman" panose="02020603050405020304" pitchFamily="18" charset="0"/>
              </a:rPr>
              <a:t>i</a:t>
            </a:r>
            <a:r>
              <a:rPr lang="zh-CN" altLang="en-US" sz="2400" b="1" i="1" dirty="0">
                <a:latin typeface="Times New Roman" panose="02020603050405020304" pitchFamily="18" charset="0"/>
                <a:cs typeface="Times New Roman" panose="02020603050405020304" pitchFamily="18" charset="0"/>
              </a:rPr>
              <a:t>最小。</a:t>
            </a:r>
            <a:endParaRPr lang="en-US" altLang="zh-CN" sz="2400" b="1" i="1" dirty="0">
              <a:latin typeface="Times New Roman" panose="02020603050405020304" pitchFamily="18" charset="0"/>
              <a:cs typeface="Times New Roman" panose="02020603050405020304" pitchFamily="18" charset="0"/>
            </a:endParaRPr>
          </a:p>
        </p:txBody>
      </p:sp>
      <p:sp>
        <p:nvSpPr>
          <p:cNvPr id="10" name="矩形 9"/>
          <p:cNvSpPr/>
          <p:nvPr/>
        </p:nvSpPr>
        <p:spPr>
          <a:xfrm>
            <a:off x="2344126" y="3667533"/>
            <a:ext cx="7904775" cy="461665"/>
          </a:xfrm>
          <a:prstGeom prst="rect">
            <a:avLst/>
          </a:prstGeom>
        </p:spPr>
        <p:txBody>
          <a:bodyPr wrap="square">
            <a:spAutoFit/>
          </a:bodyPr>
          <a:lstStyle/>
          <a:p>
            <a:r>
              <a:rPr lang="zh-CN" altLang="en-US" sz="2400" b="1" i="1" dirty="0">
                <a:latin typeface="Times New Roman" panose="02020603050405020304" pitchFamily="18" charset="0"/>
                <a:cs typeface="Times New Roman" panose="02020603050405020304" pitchFamily="18" charset="0"/>
              </a:rPr>
              <a:t>与子簇</a:t>
            </a:r>
            <a:r>
              <a:rPr lang="en-US" altLang="zh-CN" sz="2400" b="1" i="1" dirty="0" err="1">
                <a:latin typeface="Times New Roman" panose="02020603050405020304" pitchFamily="18" charset="0"/>
                <a:cs typeface="Times New Roman" panose="02020603050405020304" pitchFamily="18" charset="0"/>
              </a:rPr>
              <a:t>G</a:t>
            </a:r>
            <a:r>
              <a:rPr lang="en-US" altLang="zh-CN" sz="2400" b="1" i="1" baseline="-25000" dirty="0" err="1">
                <a:latin typeface="Times New Roman" panose="02020603050405020304" pitchFamily="18" charset="0"/>
                <a:cs typeface="Times New Roman" panose="02020603050405020304" pitchFamily="18" charset="0"/>
              </a:rPr>
              <a:t>i</a:t>
            </a:r>
            <a:r>
              <a:rPr lang="zh-CN" altLang="en-US" sz="2400" b="1" i="1" dirty="0">
                <a:latin typeface="Times New Roman" panose="02020603050405020304" pitchFamily="18" charset="0"/>
                <a:cs typeface="Times New Roman" panose="02020603050405020304" pitchFamily="18" charset="0"/>
              </a:rPr>
              <a:t>的中心点</a:t>
            </a:r>
            <a:r>
              <a:rPr lang="en-US" altLang="zh-CN" sz="2400" b="1" i="1" dirty="0">
                <a:latin typeface="Times New Roman" panose="02020603050405020304" pitchFamily="18" charset="0"/>
                <a:cs typeface="Times New Roman" panose="02020603050405020304" pitchFamily="18" charset="0"/>
              </a:rPr>
              <a:t>C</a:t>
            </a:r>
            <a:r>
              <a:rPr lang="en-US" altLang="zh-CN" sz="2400" b="1" i="1" baseline="-25000" dirty="0">
                <a:latin typeface="Times New Roman" panose="02020603050405020304" pitchFamily="18" charset="0"/>
                <a:cs typeface="Times New Roman" panose="02020603050405020304" pitchFamily="18" charset="0"/>
              </a:rPr>
              <a:t>i</a:t>
            </a:r>
            <a:r>
              <a:rPr lang="zh-CN" altLang="en-US" sz="2400" b="1" i="1" dirty="0">
                <a:latin typeface="Times New Roman" panose="02020603050405020304" pitchFamily="18" charset="0"/>
                <a:cs typeface="Times New Roman" panose="02020603050405020304" pitchFamily="18" charset="0"/>
              </a:rPr>
              <a:t>有最小距离的样本</a:t>
            </a:r>
            <a:r>
              <a:rPr lang="en-US" altLang="zh-CN" sz="2400" b="1" i="1" dirty="0" err="1">
                <a:latin typeface="Times New Roman" panose="02020603050405020304" pitchFamily="18" charset="0"/>
                <a:cs typeface="Times New Roman" panose="02020603050405020304" pitchFamily="18" charset="0"/>
              </a:rPr>
              <a:t>X</a:t>
            </a:r>
            <a:r>
              <a:rPr lang="en-US" altLang="zh-CN" sz="2400" b="1" i="1" baseline="-25000" dirty="0" err="1">
                <a:latin typeface="Times New Roman" panose="02020603050405020304" pitchFamily="18" charset="0"/>
                <a:cs typeface="Times New Roman" panose="02020603050405020304" pitchFamily="18" charset="0"/>
              </a:rPr>
              <a:t>j</a:t>
            </a:r>
            <a:r>
              <a:rPr lang="zh-CN" altLang="en-US" sz="2400" b="1" i="1" dirty="0">
                <a:latin typeface="Times New Roman" panose="02020603050405020304" pitchFamily="18" charset="0"/>
                <a:cs typeface="Times New Roman" panose="02020603050405020304" pitchFamily="18" charset="0"/>
              </a:rPr>
              <a:t>归类于子簇</a:t>
            </a:r>
            <a:r>
              <a:rPr lang="en-US" altLang="zh-CN" sz="2400" b="1" i="1" dirty="0" err="1">
                <a:latin typeface="Times New Roman" panose="02020603050405020304" pitchFamily="18" charset="0"/>
                <a:cs typeface="Times New Roman" panose="02020603050405020304" pitchFamily="18" charset="0"/>
              </a:rPr>
              <a:t>G</a:t>
            </a:r>
            <a:r>
              <a:rPr lang="en-US" altLang="zh-CN" sz="2400" b="1" i="1" baseline="-25000" dirty="0" err="1">
                <a:latin typeface="Times New Roman" panose="02020603050405020304" pitchFamily="18" charset="0"/>
                <a:cs typeface="Times New Roman" panose="02020603050405020304" pitchFamily="18" charset="0"/>
              </a:rPr>
              <a:t>i</a:t>
            </a:r>
            <a:endParaRPr lang="en-US" altLang="zh-CN" sz="2400" b="1" i="1" baseline="-25000" dirty="0">
              <a:latin typeface="Times New Roman" panose="02020603050405020304" pitchFamily="18" charset="0"/>
              <a:cs typeface="Times New Roman" panose="02020603050405020304" pitchFamily="18" charset="0"/>
            </a:endParaRPr>
          </a:p>
        </p:txBody>
      </p:sp>
      <p:sp>
        <p:nvSpPr>
          <p:cNvPr id="11" name="下箭头 10"/>
          <p:cNvSpPr/>
          <p:nvPr/>
        </p:nvSpPr>
        <p:spPr>
          <a:xfrm>
            <a:off x="4317758" y="2351630"/>
            <a:ext cx="366960" cy="550962"/>
          </a:xfrm>
          <a:prstGeom prst="downArrow">
            <a:avLst/>
          </a:prstGeom>
          <a:solidFill>
            <a:schemeClr val="accent1">
              <a:lumMod val="60000"/>
              <a:lumOff val="40000"/>
            </a:schemeClr>
          </a:solidFill>
        </p:spPr>
        <p:txBody>
          <a:bodyPr wrap="none" rtlCol="0" anchor="ctr">
            <a:spAutoFit/>
          </a:bodyPr>
          <a:lstStyle/>
          <a:p>
            <a:pPr algn="ctr"/>
            <a:endParaRPr lang="zh-CN" altLang="en-US" sz="2400" kern="100" dirty="0">
              <a:ea typeface="宋体"/>
              <a:cs typeface="Times New Roman"/>
            </a:endParaRPr>
          </a:p>
        </p:txBody>
      </p:sp>
      <p:sp>
        <p:nvSpPr>
          <p:cNvPr id="12" name="下箭头 11"/>
          <p:cNvSpPr/>
          <p:nvPr/>
        </p:nvSpPr>
        <p:spPr>
          <a:xfrm>
            <a:off x="5397377" y="3234298"/>
            <a:ext cx="366960" cy="550962"/>
          </a:xfrm>
          <a:prstGeom prst="downArrow">
            <a:avLst/>
          </a:prstGeom>
          <a:solidFill>
            <a:schemeClr val="accent1">
              <a:lumMod val="60000"/>
              <a:lumOff val="40000"/>
            </a:schemeClr>
          </a:solidFill>
        </p:spPr>
        <p:txBody>
          <a:bodyPr wrap="none" rtlCol="0" anchor="ctr">
            <a:spAutoFit/>
          </a:bodyPr>
          <a:lstStyle/>
          <a:p>
            <a:pPr algn="ctr"/>
            <a:endParaRPr lang="zh-CN" altLang="en-US" sz="2400" kern="100" dirty="0">
              <a:ea typeface="宋体"/>
              <a:cs typeface="Times New Roman"/>
            </a:endParaRPr>
          </a:p>
        </p:txBody>
      </p:sp>
      <p:sp>
        <p:nvSpPr>
          <p:cNvPr id="13" name="矩形 12"/>
          <p:cNvSpPr/>
          <p:nvPr/>
        </p:nvSpPr>
        <p:spPr>
          <a:xfrm>
            <a:off x="1684745" y="5147103"/>
            <a:ext cx="8746310" cy="1200329"/>
          </a:xfrm>
          <a:prstGeom prst="rect">
            <a:avLst/>
          </a:prstGeom>
        </p:spPr>
        <p:txBody>
          <a:bodyPr wrap="square">
            <a:spAutoFit/>
          </a:bodyPr>
          <a:lstStyle/>
          <a:p>
            <a:r>
              <a:rPr lang="zh-CN" altLang="en-US" sz="2400" b="1" i="1" dirty="0">
                <a:solidFill>
                  <a:srgbClr val="0000FF"/>
                </a:solidFill>
                <a:latin typeface="Times New Roman" panose="02020603050405020304" pitchFamily="18" charset="0"/>
                <a:cs typeface="Times New Roman" panose="02020603050405020304" pitchFamily="18" charset="0"/>
              </a:rPr>
              <a:t>迭代终止条件：</a:t>
            </a:r>
            <a:r>
              <a:rPr lang="en-US" altLang="zh-CN" sz="2400" dirty="0">
                <a:solidFill>
                  <a:srgbClr val="0000FF"/>
                </a:solidFill>
                <a:latin typeface="Times New Roman" panose="02020603050405020304" pitchFamily="18" charset="0"/>
                <a:cs typeface="Times New Roman" panose="02020603050405020304" pitchFamily="18" charset="0"/>
              </a:rPr>
              <a:t>1</a:t>
            </a:r>
            <a:r>
              <a:rPr lang="zh-CN" altLang="en-US" sz="2400" i="1" dirty="0">
                <a:solidFill>
                  <a:srgbClr val="0000FF"/>
                </a:solidFill>
                <a:latin typeface="Times New Roman" panose="02020603050405020304" pitchFamily="18" charset="0"/>
                <a:cs typeface="Times New Roman" panose="02020603050405020304" pitchFamily="18" charset="0"/>
              </a:rPr>
              <a:t>、</a:t>
            </a:r>
            <a:r>
              <a:rPr lang="zh-CN" altLang="en-US" sz="2400" dirty="0">
                <a:solidFill>
                  <a:srgbClr val="0000FF"/>
                </a:solidFill>
                <a:latin typeface="Times New Roman" panose="02020603050405020304" pitchFamily="18" charset="0"/>
                <a:cs typeface="Times New Roman" panose="02020603050405020304" pitchFamily="18" charset="0"/>
              </a:rPr>
              <a:t>聚类中心稳定不变     </a:t>
            </a:r>
            <a:endParaRPr lang="en-US" altLang="zh-CN" sz="2400" dirty="0">
              <a:solidFill>
                <a:srgbClr val="0000FF"/>
              </a:solidFill>
              <a:latin typeface="Times New Roman" panose="02020603050405020304" pitchFamily="18" charset="0"/>
              <a:cs typeface="Times New Roman" panose="02020603050405020304" pitchFamily="18" charset="0"/>
            </a:endParaRPr>
          </a:p>
          <a:p>
            <a:r>
              <a:rPr lang="en-US" altLang="zh-CN" sz="2400" dirty="0">
                <a:solidFill>
                  <a:srgbClr val="0000FF"/>
                </a:solidFill>
                <a:latin typeface="Times New Roman" panose="02020603050405020304" pitchFamily="18" charset="0"/>
                <a:cs typeface="Times New Roman" panose="02020603050405020304" pitchFamily="18" charset="0"/>
              </a:rPr>
              <a:t>                       </a:t>
            </a:r>
            <a:r>
              <a:rPr lang="zh-CN" altLang="en-US" sz="2400" dirty="0">
                <a:solidFill>
                  <a:srgbClr val="0000FF"/>
                </a:solidFill>
                <a:latin typeface="Times New Roman" panose="02020603050405020304" pitchFamily="18" charset="0"/>
                <a:cs typeface="Times New Roman" panose="02020603050405020304" pitchFamily="18" charset="0"/>
              </a:rPr>
              <a:t>     </a:t>
            </a:r>
            <a:r>
              <a:rPr lang="en-US" altLang="zh-CN" sz="2400" dirty="0">
                <a:solidFill>
                  <a:srgbClr val="0000FF"/>
                </a:solidFill>
                <a:latin typeface="Times New Roman" panose="02020603050405020304" pitchFamily="18" charset="0"/>
                <a:cs typeface="Times New Roman" panose="02020603050405020304" pitchFamily="18" charset="0"/>
              </a:rPr>
              <a:t>2</a:t>
            </a:r>
            <a:r>
              <a:rPr lang="zh-CN" altLang="en-US" sz="2400" dirty="0">
                <a:solidFill>
                  <a:srgbClr val="0000FF"/>
                </a:solidFill>
                <a:latin typeface="Times New Roman" panose="02020603050405020304" pitchFamily="18" charset="0"/>
                <a:cs typeface="Times New Roman" panose="02020603050405020304" pitchFamily="18" charset="0"/>
              </a:rPr>
              <a:t>、达到最大迭代次数</a:t>
            </a:r>
            <a:endParaRPr lang="en-US" altLang="zh-CN" sz="2400" dirty="0">
              <a:solidFill>
                <a:srgbClr val="0000FF"/>
              </a:solidFill>
              <a:latin typeface="Times New Roman" panose="02020603050405020304" pitchFamily="18" charset="0"/>
              <a:cs typeface="Times New Roman" panose="02020603050405020304" pitchFamily="18" charset="0"/>
            </a:endParaRPr>
          </a:p>
          <a:p>
            <a:pPr lvl="1"/>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0000FF"/>
                </a:solidFill>
                <a:latin typeface="Times New Roman" panose="02020603050405020304" pitchFamily="18" charset="0"/>
                <a:cs typeface="Times New Roman" panose="02020603050405020304" pitchFamily="18" charset="0"/>
              </a:rPr>
              <a:t>3</a:t>
            </a:r>
            <a:r>
              <a:rPr lang="zh-CN" altLang="en-US" sz="2400" dirty="0">
                <a:solidFill>
                  <a:srgbClr val="0000FF"/>
                </a:solidFill>
                <a:latin typeface="Times New Roman" panose="02020603050405020304" pitchFamily="18" charset="0"/>
                <a:cs typeface="Times New Roman" panose="02020603050405020304" pitchFamily="18" charset="0"/>
              </a:rPr>
              <a:t>、使得</a:t>
            </a:r>
            <a:r>
              <a:rPr lang="en-US" altLang="zh-CN" sz="2400" dirty="0">
                <a:solidFill>
                  <a:srgbClr val="0000FF"/>
                </a:solidFill>
                <a:latin typeface="Times New Roman" panose="02020603050405020304" pitchFamily="18" charset="0"/>
                <a:cs typeface="Times New Roman" panose="02020603050405020304" pitchFamily="18" charset="0"/>
              </a:rPr>
              <a:t>J</a:t>
            </a:r>
            <a:r>
              <a:rPr lang="zh-CN" altLang="en-US" sz="2400" dirty="0">
                <a:solidFill>
                  <a:srgbClr val="0000FF"/>
                </a:solidFill>
                <a:latin typeface="Times New Roman" panose="02020603050405020304" pitchFamily="18" charset="0"/>
                <a:cs typeface="Times New Roman" panose="02020603050405020304" pitchFamily="18" charset="0"/>
              </a:rPr>
              <a:t>取得极小值</a:t>
            </a:r>
            <a:r>
              <a:rPr lang="en-US" altLang="zh-CN" sz="2400" dirty="0">
                <a:solidFill>
                  <a:srgbClr val="0000FF"/>
                </a:solidFill>
                <a:latin typeface="Times New Roman" panose="02020603050405020304" pitchFamily="18" charset="0"/>
                <a:cs typeface="Times New Roman" panose="02020603050405020304" pitchFamily="18" charset="0"/>
              </a:rPr>
              <a:t>(</a:t>
            </a:r>
            <a:r>
              <a:rPr lang="zh-CN" altLang="en-US" sz="2400" dirty="0">
                <a:solidFill>
                  <a:srgbClr val="0000FF"/>
                </a:solidFill>
                <a:latin typeface="Times New Roman" panose="02020603050405020304" pitchFamily="18" charset="0"/>
                <a:cs typeface="Times New Roman" panose="02020603050405020304" pitchFamily="18" charset="0"/>
              </a:rPr>
              <a:t>小于预先设定的误差阈值</a:t>
            </a:r>
            <a:r>
              <a:rPr lang="el-GR" altLang="zh-CN" sz="2400" dirty="0">
                <a:solidFill>
                  <a:srgbClr val="0000FF"/>
                </a:solidFill>
                <a:latin typeface="Times New Roman" panose="02020603050405020304" pitchFamily="18" charset="0"/>
                <a:cs typeface="Times New Roman" panose="02020603050405020304" pitchFamily="18" charset="0"/>
              </a:rPr>
              <a:t>ε</a:t>
            </a:r>
            <a:r>
              <a:rPr lang="en-US" altLang="zh-CN" sz="2400" dirty="0">
                <a:solidFill>
                  <a:srgbClr val="0000FF"/>
                </a:solidFill>
                <a:latin typeface="Times New Roman" panose="02020603050405020304" pitchFamily="18" charset="0"/>
                <a:cs typeface="Times New Roman" panose="02020603050405020304" pitchFamily="18" charset="0"/>
              </a:rPr>
              <a:t>)</a:t>
            </a:r>
            <a:endParaRPr lang="en-US" altLang="zh-CN" sz="2400" i="1" dirty="0">
              <a:solidFill>
                <a:srgbClr val="0000FF"/>
              </a:solidFill>
              <a:latin typeface="Times New Roman" panose="02020603050405020304" pitchFamily="18" charset="0"/>
              <a:cs typeface="Times New Roman" panose="02020603050405020304" pitchFamily="18" charset="0"/>
            </a:endParaRPr>
          </a:p>
        </p:txBody>
      </p:sp>
      <p:sp>
        <p:nvSpPr>
          <p:cNvPr id="14" name="矩形 13"/>
          <p:cNvSpPr/>
          <p:nvPr/>
        </p:nvSpPr>
        <p:spPr>
          <a:xfrm>
            <a:off x="1850963" y="4230664"/>
            <a:ext cx="8580093" cy="830997"/>
          </a:xfrm>
          <a:prstGeom prst="rect">
            <a:avLst/>
          </a:prstGeom>
        </p:spPr>
        <p:txBody>
          <a:bodyPr wrap="square">
            <a:spAutoFit/>
          </a:bodyPr>
          <a:lstStyle/>
          <a:p>
            <a:r>
              <a:rPr lang="zh-CN" altLang="en-US" sz="2400" dirty="0">
                <a:solidFill>
                  <a:srgbClr val="7030A0"/>
                </a:solidFill>
                <a:latin typeface="Times New Roman" panose="02020603050405020304" pitchFamily="18" charset="0"/>
                <a:cs typeface="Times New Roman" panose="02020603050405020304" pitchFamily="18" charset="0"/>
              </a:rPr>
              <a:t>     迭代的计算过程，每一次迭代各个子簇</a:t>
            </a:r>
            <a:r>
              <a:rPr lang="en-US" altLang="zh-CN" sz="2400" dirty="0" err="1">
                <a:solidFill>
                  <a:srgbClr val="7030A0"/>
                </a:solidFill>
                <a:latin typeface="Times New Roman" panose="02020603050405020304" pitchFamily="18" charset="0"/>
                <a:cs typeface="Times New Roman" panose="02020603050405020304" pitchFamily="18" charset="0"/>
              </a:rPr>
              <a:t>G</a:t>
            </a:r>
            <a:r>
              <a:rPr lang="en-US" altLang="zh-CN" sz="2400" baseline="-25000" dirty="0" err="1">
                <a:solidFill>
                  <a:srgbClr val="7030A0"/>
                </a:solidFill>
                <a:latin typeface="Times New Roman" panose="02020603050405020304" pitchFamily="18" charset="0"/>
                <a:cs typeface="Times New Roman" panose="02020603050405020304" pitchFamily="18" charset="0"/>
              </a:rPr>
              <a:t>i</a:t>
            </a:r>
            <a:r>
              <a:rPr lang="zh-CN" altLang="en-US" sz="2400" dirty="0">
                <a:solidFill>
                  <a:srgbClr val="7030A0"/>
                </a:solidFill>
                <a:latin typeface="Times New Roman" panose="02020603050405020304" pitchFamily="18" charset="0"/>
                <a:cs typeface="Times New Roman" panose="02020603050405020304" pitchFamily="18" charset="0"/>
              </a:rPr>
              <a:t>中的样本可能改变（</a:t>
            </a:r>
            <a:r>
              <a:rPr lang="en-US" altLang="zh-CN" sz="2400" dirty="0" err="1">
                <a:solidFill>
                  <a:srgbClr val="7030A0"/>
                </a:solidFill>
                <a:latin typeface="Times New Roman" panose="02020603050405020304" pitchFamily="18" charset="0"/>
                <a:cs typeface="Times New Roman" panose="02020603050405020304" pitchFamily="18" charset="0"/>
              </a:rPr>
              <a:t>w</a:t>
            </a:r>
            <a:r>
              <a:rPr lang="en-US" altLang="zh-CN" sz="2400" baseline="-25000" dirty="0" err="1">
                <a:solidFill>
                  <a:srgbClr val="7030A0"/>
                </a:solidFill>
                <a:latin typeface="Times New Roman" panose="02020603050405020304" pitchFamily="18" charset="0"/>
                <a:cs typeface="Times New Roman" panose="02020603050405020304" pitchFamily="18" charset="0"/>
              </a:rPr>
              <a:t>ji</a:t>
            </a:r>
            <a:r>
              <a:rPr lang="zh-CN" altLang="en-US" sz="2400" dirty="0">
                <a:solidFill>
                  <a:srgbClr val="7030A0"/>
                </a:solidFill>
                <a:latin typeface="Times New Roman" panose="02020603050405020304" pitchFamily="18" charset="0"/>
                <a:cs typeface="Times New Roman" panose="02020603050405020304" pitchFamily="18" charset="0"/>
              </a:rPr>
              <a:t>变化）、类心</a:t>
            </a:r>
            <a:r>
              <a:rPr lang="en-US" altLang="zh-CN" sz="2400" dirty="0" err="1">
                <a:solidFill>
                  <a:srgbClr val="7030A0"/>
                </a:solidFill>
                <a:latin typeface="Times New Roman" panose="02020603050405020304" pitchFamily="18" charset="0"/>
                <a:cs typeface="Times New Roman" panose="02020603050405020304" pitchFamily="18" charset="0"/>
              </a:rPr>
              <a:t>C</a:t>
            </a:r>
            <a:r>
              <a:rPr lang="en-US" altLang="zh-CN" sz="2400" baseline="-25000" dirty="0" err="1">
                <a:solidFill>
                  <a:srgbClr val="7030A0"/>
                </a:solidFill>
                <a:latin typeface="Times New Roman" panose="02020603050405020304" pitchFamily="18" charset="0"/>
                <a:cs typeface="Times New Roman" panose="02020603050405020304" pitchFamily="18" charset="0"/>
              </a:rPr>
              <a:t>j</a:t>
            </a:r>
            <a:r>
              <a:rPr lang="zh-CN" altLang="en-US" sz="2400" dirty="0">
                <a:solidFill>
                  <a:srgbClr val="7030A0"/>
                </a:solidFill>
                <a:latin typeface="Times New Roman" panose="02020603050405020304" pitchFamily="18" charset="0"/>
                <a:cs typeface="Times New Roman" panose="02020603050405020304" pitchFamily="18" charset="0"/>
              </a:rPr>
              <a:t>可能改变；</a:t>
            </a:r>
            <a:endParaRPr lang="en-US" altLang="zh-CN" sz="2400" dirty="0">
              <a:solidFill>
                <a:srgbClr val="7030A0"/>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8304481" y="5317987"/>
            <a:ext cx="2031325" cy="461665"/>
          </a:xfrm>
          <a:prstGeom prst="rect">
            <a:avLst/>
          </a:prstGeom>
          <a:noFill/>
        </p:spPr>
        <p:txBody>
          <a:bodyPr wrap="none" rtlCol="0">
            <a:spAutoFit/>
          </a:bodyPr>
          <a:lstStyle/>
          <a:p>
            <a:r>
              <a:rPr lang="zh-CN" altLang="en-US" sz="2400" dirty="0"/>
              <a:t>满足一条即可</a:t>
            </a:r>
          </a:p>
        </p:txBody>
      </p:sp>
    </p:spTree>
    <p:extLst>
      <p:ext uri="{BB962C8B-B14F-4D97-AF65-F5344CB8AC3E}">
        <p14:creationId xmlns:p14="http://schemas.microsoft.com/office/powerpoint/2010/main" val="1115237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18.5 </a:t>
            </a:r>
            <a:r>
              <a:rPr lang="en-US" altLang="zh-CN" dirty="0">
                <a:latin typeface="宋体" pitchFamily="2" charset="-122"/>
                <a:ea typeface="宋体" pitchFamily="2" charset="-122"/>
              </a:rPr>
              <a:t>K-</a:t>
            </a:r>
            <a:r>
              <a:rPr lang="zh-CN" altLang="zh-CN" dirty="0">
                <a:latin typeface="宋体" pitchFamily="2" charset="-122"/>
                <a:ea typeface="宋体" pitchFamily="2" charset="-122"/>
              </a:rPr>
              <a:t>均值聚类算法</a:t>
            </a:r>
            <a:endParaRPr lang="zh-CN" altLang="en-US" dirty="0"/>
          </a:p>
        </p:txBody>
      </p:sp>
      <p:sp>
        <p:nvSpPr>
          <p:cNvPr id="3" name="内容占位符 2"/>
          <p:cNvSpPr>
            <a:spLocks noGrp="1"/>
          </p:cNvSpPr>
          <p:nvPr>
            <p:ph idx="1"/>
          </p:nvPr>
        </p:nvSpPr>
        <p:spPr>
          <a:xfrm>
            <a:off x="406400" y="1114057"/>
            <a:ext cx="11277600" cy="5334000"/>
          </a:xfrm>
        </p:spPr>
        <p:txBody>
          <a:bodyPr/>
          <a:lstStyle/>
          <a:p>
            <a:pPr marL="0" indent="0">
              <a:buNone/>
            </a:pPr>
            <a:r>
              <a:rPr lang="zh-CN" altLang="en-US" dirty="0"/>
              <a:t>优点</a:t>
            </a:r>
            <a:endParaRPr lang="en-US" altLang="zh-CN" dirty="0"/>
          </a:p>
          <a:p>
            <a:r>
              <a:rPr lang="zh-CN" altLang="en-US" dirty="0"/>
              <a:t>效率高</a:t>
            </a:r>
            <a:r>
              <a:rPr lang="en-US" altLang="zh-TW" dirty="0"/>
              <a:t>: </a:t>
            </a:r>
            <a:r>
              <a:rPr lang="en-US" altLang="zh-TW" i="1" dirty="0">
                <a:latin typeface="Times New Roman" panose="02020603050405020304" pitchFamily="18" charset="0"/>
                <a:cs typeface="Times New Roman" panose="02020603050405020304" pitchFamily="18" charset="0"/>
              </a:rPr>
              <a:t>O</a:t>
            </a:r>
            <a:r>
              <a:rPr lang="en-US" altLang="zh-TW" dirty="0"/>
              <a:t>(</a:t>
            </a:r>
            <a:r>
              <a:rPr lang="en-US" altLang="zh-TW" i="1" dirty="0" err="1">
                <a:latin typeface="Times New Roman" panose="02020603050405020304" pitchFamily="18" charset="0"/>
                <a:cs typeface="Times New Roman" panose="02020603050405020304" pitchFamily="18" charset="0"/>
              </a:rPr>
              <a:t>tkn</a:t>
            </a:r>
            <a:r>
              <a:rPr lang="en-US" altLang="zh-TW" dirty="0"/>
              <a:t>)</a:t>
            </a:r>
          </a:p>
          <a:p>
            <a:pPr marL="0" indent="0">
              <a:buNone/>
            </a:pPr>
            <a:r>
              <a:rPr lang="zh-CN" altLang="en-US" dirty="0"/>
              <a:t>缺点：</a:t>
            </a:r>
            <a:endParaRPr lang="en-US" altLang="zh-CN" dirty="0"/>
          </a:p>
          <a:p>
            <a:r>
              <a:rPr lang="zh-CN" altLang="en-US" dirty="0"/>
              <a:t>经常陷入局部最优解</a:t>
            </a:r>
            <a:r>
              <a:rPr lang="zh-TW" altLang="en-US" dirty="0"/>
              <a:t>。</a:t>
            </a:r>
            <a:endParaRPr lang="en-US" altLang="zh-TW" dirty="0"/>
          </a:p>
          <a:p>
            <a:pPr lvl="1"/>
            <a:r>
              <a:rPr lang="zh-CN" altLang="en-US" dirty="0"/>
              <a:t>当初始点、距离公式等变化时，满足收敛状态的聚类可能也会发生变化，因此聚类结果不唯一</a:t>
            </a:r>
            <a:endParaRPr lang="en-US" altLang="zh-CN" dirty="0"/>
          </a:p>
          <a:p>
            <a:pPr lvl="1"/>
            <a:r>
              <a:rPr lang="zh-CN" altLang="en-US" dirty="0"/>
              <a:t>求全局最佳解可以配合模拟退火法或遗传算法使用</a:t>
            </a:r>
            <a:endParaRPr lang="en-US" altLang="zh-CN" dirty="0"/>
          </a:p>
          <a:p>
            <a:r>
              <a:rPr lang="zh-CN" altLang="en-US" dirty="0"/>
              <a:t>需要事先设定聚类数目</a:t>
            </a:r>
            <a:r>
              <a:rPr lang="en-US" altLang="zh-CN" dirty="0"/>
              <a:t>k</a:t>
            </a:r>
          </a:p>
          <a:p>
            <a:r>
              <a:rPr lang="zh-CN" altLang="en-US" dirty="0"/>
              <a:t>易受噪声、奇异值等因素影响</a:t>
            </a:r>
            <a:endParaRPr lang="en-US" altLang="zh-CN" dirty="0"/>
          </a:p>
          <a:p>
            <a:r>
              <a:rPr lang="zh-CN" altLang="en-US" dirty="0"/>
              <a:t>不适合聚类大小不同、密度不同、非凸面形状的样本集合</a:t>
            </a:r>
            <a:endParaRPr lang="en-US" altLang="zh-CN"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48</a:t>
            </a:fld>
            <a:endParaRPr lang="en-US" altLang="zh-CN" dirty="0"/>
          </a:p>
        </p:txBody>
      </p:sp>
    </p:spTree>
    <p:extLst>
      <p:ext uri="{BB962C8B-B14F-4D97-AF65-F5344CB8AC3E}">
        <p14:creationId xmlns:p14="http://schemas.microsoft.com/office/powerpoint/2010/main" val="21549655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18.5 </a:t>
            </a:r>
            <a:r>
              <a:rPr lang="en-US" altLang="zh-CN" dirty="0">
                <a:latin typeface="宋体" pitchFamily="2" charset="-122"/>
                <a:ea typeface="宋体" pitchFamily="2" charset="-122"/>
              </a:rPr>
              <a:t>K-</a:t>
            </a:r>
            <a:r>
              <a:rPr lang="zh-CN" altLang="zh-CN" dirty="0">
                <a:latin typeface="宋体" pitchFamily="2" charset="-122"/>
                <a:ea typeface="宋体" pitchFamily="2" charset="-122"/>
              </a:rPr>
              <a:t>均值聚类算法</a:t>
            </a:r>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49</a:t>
            </a:fld>
            <a:endParaRPr lang="en-US" altLang="zh-CN" dirty="0"/>
          </a:p>
        </p:txBody>
      </p:sp>
      <p:pic>
        <p:nvPicPr>
          <p:cNvPr id="7" name="图片 1">
            <a:extLst>
              <a:ext uri="{FF2B5EF4-FFF2-40B4-BE49-F238E27FC236}">
                <a16:creationId xmlns:a16="http://schemas.microsoft.com/office/drawing/2014/main" id="{92D6E5F9-1CE0-48F3-A00A-178B001513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1004831"/>
            <a:ext cx="8205788"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9742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引言</a:t>
            </a:r>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5</a:t>
            </a:fld>
            <a:endParaRPr lang="en-US" altLang="zh-CN" dirty="0"/>
          </a:p>
        </p:txBody>
      </p:sp>
      <p:pic>
        <p:nvPicPr>
          <p:cNvPr id="509954" name="Picture 2" descr="Understanding Fuzzy C-Means Clustering with Python Implementation: A  Beginner's Guide | by Avinash Maheshwari | Medium">
            <a:extLst>
              <a:ext uri="{FF2B5EF4-FFF2-40B4-BE49-F238E27FC236}">
                <a16:creationId xmlns:a16="http://schemas.microsoft.com/office/drawing/2014/main" id="{7EB0BD5C-A2CA-4AAC-B39C-928E816CF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80" y="715964"/>
            <a:ext cx="12192000" cy="566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5441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sz="2000" dirty="0">
                <a:solidFill>
                  <a:srgbClr val="FF0000"/>
                </a:solidFill>
              </a:rPr>
              <a:t>k-means</a:t>
            </a:r>
            <a:r>
              <a:rPr lang="zh-CN" altLang="en-US" sz="2000" dirty="0"/>
              <a:t>法将点聚类到临近簇中，无法处理非球面形状的簇。</a:t>
            </a:r>
            <a:r>
              <a:rPr lang="en-US" altLang="zh-CN" sz="2000" dirty="0">
                <a:solidFill>
                  <a:srgbClr val="FF0000"/>
                </a:solidFill>
              </a:rPr>
              <a:t>DBSCAN</a:t>
            </a:r>
            <a:r>
              <a:rPr lang="zh-CN" altLang="en-US" sz="2000" dirty="0"/>
              <a:t>法需要设置一个密度的阈值，通过阈值确定</a:t>
            </a:r>
            <a:r>
              <a:rPr lang="en-US" altLang="zh-CN" sz="2000" dirty="0"/>
              <a:t>cluster</a:t>
            </a:r>
            <a:r>
              <a:rPr lang="zh-CN" altLang="en-US" sz="2000" dirty="0"/>
              <a:t>，设置阈值的过程很麻烦。</a:t>
            </a:r>
            <a:r>
              <a:rPr lang="en-US" altLang="zh-CN" sz="2000" dirty="0"/>
              <a:t> </a:t>
            </a:r>
            <a:r>
              <a:rPr lang="en-US" altLang="zh-CN" sz="2000" dirty="0">
                <a:solidFill>
                  <a:srgbClr val="FF0000"/>
                </a:solidFill>
              </a:rPr>
              <a:t>CFSFDP</a:t>
            </a:r>
            <a:r>
              <a:rPr lang="zh-CN" altLang="en-US" sz="2000" dirty="0">
                <a:solidFill>
                  <a:srgbClr val="FF0000"/>
                </a:solidFill>
              </a:rPr>
              <a:t>法</a:t>
            </a:r>
            <a:r>
              <a:rPr lang="zh-CN" altLang="en-US" sz="2000" dirty="0"/>
              <a:t>既可以处理非球面的簇，又可以自动地检测簇数量的多少，且不需要反复迭代运算，效率非常高。</a:t>
            </a:r>
            <a:endParaRPr lang="en-US" altLang="zh-CN" sz="2000" dirty="0"/>
          </a:p>
          <a:p>
            <a:r>
              <a:rPr lang="zh-CN" altLang="en-US" sz="2000" dirty="0"/>
              <a:t>算法假设聚类的簇的中心符合以下规则：</a:t>
            </a:r>
            <a:endParaRPr lang="en-US" altLang="zh-CN" sz="2000" dirty="0"/>
          </a:p>
          <a:p>
            <a:pPr marL="685800" lvl="1">
              <a:buFont typeface="Wingdings" panose="05000000000000000000" pitchFamily="2" charset="2"/>
              <a:buChar char="ü"/>
            </a:pPr>
            <a:r>
              <a:rPr lang="zh-CN" altLang="en-US" sz="1800" dirty="0"/>
              <a:t>簇的中心被拥有更低密度的邻居包围着</a:t>
            </a:r>
            <a:r>
              <a:rPr lang="en-US" altLang="zh-CN" sz="1800" dirty="0"/>
              <a:t>; </a:t>
            </a:r>
          </a:p>
          <a:p>
            <a:pPr marL="685800" lvl="1">
              <a:buFont typeface="Wingdings" panose="05000000000000000000" pitchFamily="2" charset="2"/>
              <a:buChar char="ü"/>
            </a:pPr>
            <a:r>
              <a:rPr lang="zh-CN" altLang="en-US" sz="1800" dirty="0"/>
              <a:t>并且这些邻居和更高密度的其他点都距离比较远</a:t>
            </a:r>
            <a:br>
              <a:rPr lang="zh-CN" altLang="en-US" dirty="0"/>
            </a:br>
            <a:br>
              <a:rPr lang="zh-CN" altLang="en-US" dirty="0"/>
            </a:br>
            <a:endParaRPr lang="zh-CN" altLang="en-US" b="1" dirty="0"/>
          </a:p>
          <a:p>
            <a:endParaRPr lang="zh-CN" altLang="en-US" dirty="0"/>
          </a:p>
        </p:txBody>
      </p:sp>
      <p:sp>
        <p:nvSpPr>
          <p:cNvPr id="2" name="标题 1"/>
          <p:cNvSpPr>
            <a:spLocks noGrp="1"/>
          </p:cNvSpPr>
          <p:nvPr>
            <p:ph type="title"/>
          </p:nvPr>
        </p:nvSpPr>
        <p:spPr>
          <a:xfrm>
            <a:off x="1828800" y="152401"/>
            <a:ext cx="8001000" cy="563563"/>
          </a:xfrm>
        </p:spPr>
        <p:txBody>
          <a:bodyPr/>
          <a:lstStyle/>
          <a:p>
            <a:r>
              <a:rPr lang="zh-CN" altLang="en-US" dirty="0"/>
              <a:t>算法例讲</a:t>
            </a:r>
            <a:r>
              <a:rPr lang="en-US" altLang="zh-CN" dirty="0"/>
              <a:t>:</a:t>
            </a:r>
            <a:r>
              <a:rPr lang="zh-CN" altLang="en-US" sz="2000" dirty="0"/>
              <a:t>基于密度峰值的快速聚类算法（</a:t>
            </a:r>
            <a:r>
              <a:rPr lang="en-US" altLang="zh-CN" sz="2000" dirty="0"/>
              <a:t>CFSFDP</a:t>
            </a:r>
            <a:r>
              <a:rPr lang="zh-CN" altLang="en-US" sz="2000" dirty="0"/>
              <a:t>）</a:t>
            </a:r>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50</a:t>
            </a:fld>
            <a:endParaRPr lang="en-US" altLang="zh-CN" dirty="0"/>
          </a:p>
        </p:txBody>
      </p:sp>
      <p:grpSp>
        <p:nvGrpSpPr>
          <p:cNvPr id="21" name="组合 20"/>
          <p:cNvGrpSpPr/>
          <p:nvPr/>
        </p:nvGrpSpPr>
        <p:grpSpPr>
          <a:xfrm>
            <a:off x="1991545" y="3429000"/>
            <a:ext cx="5935895" cy="977678"/>
            <a:chOff x="1393903" y="3440113"/>
            <a:chExt cx="5935895" cy="977678"/>
          </a:xfrm>
        </p:grpSpPr>
        <p:sp>
          <p:nvSpPr>
            <p:cNvPr id="16" name="矩形 15"/>
            <p:cNvSpPr/>
            <p:nvPr/>
          </p:nvSpPr>
          <p:spPr>
            <a:xfrm>
              <a:off x="2959474" y="4140792"/>
              <a:ext cx="800219" cy="276999"/>
            </a:xfrm>
            <a:prstGeom prst="rect">
              <a:avLst/>
            </a:prstGeom>
          </p:spPr>
          <p:txBody>
            <a:bodyPr wrap="none">
              <a:spAutoFit/>
            </a:bodyPr>
            <a:lstStyle/>
            <a:p>
              <a:r>
                <a:rPr lang="zh-CN" altLang="en-US" sz="1200" dirty="0">
                  <a:solidFill>
                    <a:srgbClr val="0000FF"/>
                  </a:solidFill>
                  <a:latin typeface="-apple-system"/>
                </a:rPr>
                <a:t>数据集合</a:t>
              </a:r>
              <a:endParaRPr lang="zh-CN" altLang="en-US" sz="1200" dirty="0">
                <a:solidFill>
                  <a:srgbClr val="0000FF"/>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895656764"/>
                </p:ext>
              </p:extLst>
            </p:nvPr>
          </p:nvGraphicFramePr>
          <p:xfrm>
            <a:off x="2501899" y="3440113"/>
            <a:ext cx="3650223" cy="708967"/>
          </p:xfrm>
          <a:graphic>
            <a:graphicData uri="http://schemas.openxmlformats.org/presentationml/2006/ole">
              <mc:AlternateContent xmlns:mc="http://schemas.openxmlformats.org/markup-compatibility/2006">
                <mc:Choice xmlns:v="urn:schemas-microsoft-com:vml" Requires="v">
                  <p:oleObj spid="_x0000_s492989" name="Equation" r:id="rId4" imgW="2095200" imgH="406080" progId="Equation.DSMT4">
                    <p:embed/>
                  </p:oleObj>
                </mc:Choice>
                <mc:Fallback>
                  <p:oleObj name="Equation" r:id="rId4" imgW="2095200" imgH="406080" progId="Equation.DSMT4">
                    <p:embed/>
                    <p:pic>
                      <p:nvPicPr>
                        <p:cNvPr id="0" name=""/>
                        <p:cNvPicPr>
                          <a:picLocks noChangeAspect="1" noChangeArrowheads="1"/>
                        </p:cNvPicPr>
                        <p:nvPr/>
                      </p:nvPicPr>
                      <p:blipFill>
                        <a:blip r:embed="rId5"/>
                        <a:srcRect/>
                        <a:stretch>
                          <a:fillRect/>
                        </a:stretch>
                      </p:blipFill>
                      <p:spPr bwMode="auto">
                        <a:xfrm>
                          <a:off x="2501899" y="3440113"/>
                          <a:ext cx="3650223" cy="708967"/>
                        </a:xfrm>
                        <a:prstGeom prst="rect">
                          <a:avLst/>
                        </a:prstGeom>
                        <a:noFill/>
                        <a:extLst/>
                      </p:spPr>
                    </p:pic>
                  </p:oleObj>
                </mc:Fallback>
              </mc:AlternateContent>
            </a:graphicData>
          </a:graphic>
        </p:graphicFrame>
        <p:sp>
          <p:nvSpPr>
            <p:cNvPr id="6" name="矩形 5"/>
            <p:cNvSpPr/>
            <p:nvPr/>
          </p:nvSpPr>
          <p:spPr>
            <a:xfrm>
              <a:off x="6221802" y="3779748"/>
              <a:ext cx="1107996" cy="369332"/>
            </a:xfrm>
            <a:prstGeom prst="rect">
              <a:avLst/>
            </a:prstGeom>
          </p:spPr>
          <p:txBody>
            <a:bodyPr wrap="none">
              <a:spAutoFit/>
            </a:bodyPr>
            <a:lstStyle/>
            <a:p>
              <a:r>
                <a:rPr lang="zh-CN" altLang="en-US" dirty="0">
                  <a:solidFill>
                    <a:srgbClr val="0000FF"/>
                  </a:solidFill>
                  <a:latin typeface="-apple-system"/>
                </a:rPr>
                <a:t>截断距离</a:t>
              </a:r>
              <a:endParaRPr lang="zh-CN" altLang="en-US" dirty="0">
                <a:solidFill>
                  <a:srgbClr val="0000FF"/>
                </a:solidFill>
              </a:endParaRPr>
            </a:p>
          </p:txBody>
        </p:sp>
        <p:cxnSp>
          <p:nvCxnSpPr>
            <p:cNvPr id="8" name="直接箭头连接符 7"/>
            <p:cNvCxnSpPr/>
            <p:nvPr/>
          </p:nvCxnSpPr>
          <p:spPr>
            <a:xfrm flipH="1" flipV="1">
              <a:off x="5364088" y="3861048"/>
              <a:ext cx="857714"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393903" y="3825777"/>
              <a:ext cx="1107996" cy="369332"/>
            </a:xfrm>
            <a:prstGeom prst="rect">
              <a:avLst/>
            </a:prstGeom>
          </p:spPr>
          <p:txBody>
            <a:bodyPr wrap="none">
              <a:spAutoFit/>
            </a:bodyPr>
            <a:lstStyle/>
            <a:p>
              <a:r>
                <a:rPr lang="zh-CN" altLang="en-US" dirty="0">
                  <a:solidFill>
                    <a:srgbClr val="0000FF"/>
                  </a:solidFill>
                  <a:latin typeface="-apple-system"/>
                </a:rPr>
                <a:t>局部密度</a:t>
              </a:r>
              <a:endParaRPr lang="zh-CN" altLang="en-US" dirty="0">
                <a:solidFill>
                  <a:srgbClr val="0000FF"/>
                </a:solidFill>
              </a:endParaRPr>
            </a:p>
          </p:txBody>
        </p:sp>
        <p:cxnSp>
          <p:nvCxnSpPr>
            <p:cNvPr id="12" name="直接箭头连接符 11"/>
            <p:cNvCxnSpPr/>
            <p:nvPr/>
          </p:nvCxnSpPr>
          <p:spPr>
            <a:xfrm flipV="1">
              <a:off x="2411760" y="3861048"/>
              <a:ext cx="216024" cy="103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930445" y="3912731"/>
              <a:ext cx="1107996" cy="369332"/>
            </a:xfrm>
            <a:prstGeom prst="rect">
              <a:avLst/>
            </a:prstGeom>
          </p:spPr>
          <p:txBody>
            <a:bodyPr wrap="none">
              <a:spAutoFit/>
            </a:bodyPr>
            <a:lstStyle/>
            <a:p>
              <a:r>
                <a:rPr lang="zh-CN" altLang="en-US" dirty="0">
                  <a:solidFill>
                    <a:srgbClr val="0000FF"/>
                  </a:solidFill>
                  <a:latin typeface="-apple-system"/>
                </a:rPr>
                <a:t>欧式距离</a:t>
              </a:r>
              <a:endParaRPr lang="zh-CN" altLang="en-US" dirty="0">
                <a:solidFill>
                  <a:srgbClr val="0000FF"/>
                </a:solidFill>
              </a:endParaRPr>
            </a:p>
          </p:txBody>
        </p:sp>
        <p:cxnSp>
          <p:nvCxnSpPr>
            <p:cNvPr id="15" name="直接箭头连接符 14"/>
            <p:cNvCxnSpPr/>
            <p:nvPr/>
          </p:nvCxnSpPr>
          <p:spPr>
            <a:xfrm flipH="1" flipV="1">
              <a:off x="3995936" y="3825777"/>
              <a:ext cx="144016" cy="138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6" idx="0"/>
            </p:cNvCxnSpPr>
            <p:nvPr/>
          </p:nvCxnSpPr>
          <p:spPr>
            <a:xfrm flipH="1">
              <a:off x="3359583" y="4140792"/>
              <a:ext cx="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2" name="对象 21"/>
          <p:cNvGraphicFramePr>
            <a:graphicFrameLocks noChangeAspect="1"/>
          </p:cNvGraphicFramePr>
          <p:nvPr>
            <p:extLst>
              <p:ext uri="{D42A27DB-BD31-4B8C-83A1-F6EECF244321}">
                <p14:modId xmlns:p14="http://schemas.microsoft.com/office/powerpoint/2010/main" val="1749868296"/>
              </p:ext>
            </p:extLst>
          </p:nvPr>
        </p:nvGraphicFramePr>
        <p:xfrm>
          <a:off x="8213533" y="3402806"/>
          <a:ext cx="1724025" cy="661988"/>
        </p:xfrm>
        <a:graphic>
          <a:graphicData uri="http://schemas.openxmlformats.org/presentationml/2006/ole">
            <mc:AlternateContent xmlns:mc="http://schemas.openxmlformats.org/markup-compatibility/2006">
              <mc:Choice xmlns:v="urn:schemas-microsoft-com:vml" Requires="v">
                <p:oleObj spid="_x0000_s492990" name="Equation" r:id="rId6" imgW="1193760" imgH="457200" progId="Equation.DSMT4">
                  <p:embed/>
                </p:oleObj>
              </mc:Choice>
              <mc:Fallback>
                <p:oleObj name="Equation" r:id="rId6" imgW="1193760" imgH="457200" progId="Equation.DSMT4">
                  <p:embed/>
                  <p:pic>
                    <p:nvPicPr>
                      <p:cNvPr id="0" name=""/>
                      <p:cNvPicPr>
                        <a:picLocks noChangeAspect="1" noChangeArrowheads="1"/>
                      </p:cNvPicPr>
                      <p:nvPr/>
                    </p:nvPicPr>
                    <p:blipFill>
                      <a:blip r:embed="rId7"/>
                      <a:srcRect/>
                      <a:stretch>
                        <a:fillRect/>
                      </a:stretch>
                    </p:blipFill>
                    <p:spPr bwMode="auto">
                      <a:xfrm>
                        <a:off x="8213533" y="3402806"/>
                        <a:ext cx="1724025" cy="661988"/>
                      </a:xfrm>
                      <a:prstGeom prst="rect">
                        <a:avLst/>
                      </a:prstGeom>
                      <a:noFill/>
                      <a:extLst/>
                    </p:spPr>
                  </p:pic>
                </p:oleObj>
              </mc:Fallback>
            </mc:AlternateContent>
          </a:graphicData>
        </a:graphic>
      </p:graphicFrame>
      <p:sp>
        <p:nvSpPr>
          <p:cNvPr id="23" name="矩形 22"/>
          <p:cNvSpPr/>
          <p:nvPr/>
        </p:nvSpPr>
        <p:spPr>
          <a:xfrm>
            <a:off x="8465557" y="2965778"/>
            <a:ext cx="1620957" cy="523220"/>
          </a:xfrm>
          <a:prstGeom prst="rect">
            <a:avLst/>
          </a:prstGeom>
        </p:spPr>
        <p:txBody>
          <a:bodyPr wrap="none">
            <a:spAutoFit/>
          </a:bodyPr>
          <a:lstStyle/>
          <a:p>
            <a:pPr algn="ctr"/>
            <a:r>
              <a:rPr lang="zh-CN" altLang="en-US" sz="1400" dirty="0">
                <a:solidFill>
                  <a:srgbClr val="0000FF"/>
                </a:solidFill>
                <a:latin typeface="-apple-system"/>
              </a:rPr>
              <a:t>符合条件的</a:t>
            </a:r>
            <a:endParaRPr lang="en-US" altLang="zh-CN" sz="1400" dirty="0">
              <a:solidFill>
                <a:srgbClr val="0000FF"/>
              </a:solidFill>
              <a:latin typeface="-apple-system"/>
            </a:endParaRPr>
          </a:p>
          <a:p>
            <a:pPr algn="ctr"/>
            <a:r>
              <a:rPr lang="zh-CN" altLang="en-US" sz="1400" dirty="0">
                <a:solidFill>
                  <a:srgbClr val="0000FF"/>
                </a:solidFill>
                <a:latin typeface="-apple-system"/>
              </a:rPr>
              <a:t>样本个数统计函数</a:t>
            </a:r>
            <a:endParaRPr lang="zh-CN" altLang="en-US" sz="1400" dirty="0">
              <a:solidFill>
                <a:srgbClr val="0000FF"/>
              </a:solidFill>
            </a:endParaRPr>
          </a:p>
        </p:txBody>
      </p:sp>
      <p:grpSp>
        <p:nvGrpSpPr>
          <p:cNvPr id="26" name="组合 25"/>
          <p:cNvGrpSpPr/>
          <p:nvPr/>
        </p:nvGrpSpPr>
        <p:grpSpPr>
          <a:xfrm>
            <a:off x="2071334" y="4374236"/>
            <a:ext cx="8057114" cy="707886"/>
            <a:chOff x="547334" y="4374236"/>
            <a:chExt cx="8057114" cy="707886"/>
          </a:xfrm>
        </p:grpSpPr>
        <p:sp>
          <p:nvSpPr>
            <p:cNvPr id="24" name="矩形 23"/>
            <p:cNvSpPr/>
            <p:nvPr/>
          </p:nvSpPr>
          <p:spPr>
            <a:xfrm>
              <a:off x="547334" y="4374236"/>
              <a:ext cx="8057114" cy="707886"/>
            </a:xfrm>
            <a:prstGeom prst="rect">
              <a:avLst/>
            </a:prstGeom>
          </p:spPr>
          <p:txBody>
            <a:bodyPr wrap="square">
              <a:spAutoFit/>
            </a:bodyPr>
            <a:lstStyle/>
            <a:p>
              <a:r>
                <a:rPr lang="zh-CN" altLang="en-US" sz="2000" dirty="0">
                  <a:latin typeface="+mn-lt"/>
                </a:rPr>
                <a:t>计算</a:t>
              </a:r>
              <a:r>
                <a:rPr lang="zh-CN" altLang="en-US" sz="2000" dirty="0"/>
                <a:t>每个点</a:t>
              </a:r>
              <a:r>
                <a:rPr lang="zh-CN" altLang="en-US" sz="2000" dirty="0">
                  <a:latin typeface="+mn-lt"/>
                </a:rPr>
                <a:t>的密度</a:t>
              </a:r>
              <a:r>
                <a:rPr lang="el-GR" altLang="zh-CN" sz="2000" i="1" dirty="0">
                  <a:latin typeface="Times New Roman" panose="02020603050405020304" pitchFamily="18" charset="0"/>
                  <a:cs typeface="Times New Roman" panose="02020603050405020304" pitchFamily="18" charset="0"/>
                </a:rPr>
                <a:t>ρ</a:t>
              </a:r>
              <a:r>
                <a:rPr lang="en-US" altLang="zh-CN" sz="2000" i="1" baseline="-25000" dirty="0" err="1">
                  <a:latin typeface="Times New Roman" panose="02020603050405020304" pitchFamily="18" charset="0"/>
                  <a:cs typeface="Times New Roman" panose="02020603050405020304" pitchFamily="18" charset="0"/>
                </a:rPr>
                <a:t>i</a:t>
              </a:r>
              <a:r>
                <a:rPr lang="zh-CN" altLang="en-US" sz="2000" dirty="0">
                  <a:latin typeface="+mn-lt"/>
                </a:rPr>
                <a:t>和</a:t>
              </a:r>
              <a:r>
                <a:rPr lang="el-GR" altLang="zh-CN" sz="2000" i="1" dirty="0">
                  <a:latin typeface="Times New Roman" panose="02020603050405020304" pitchFamily="18" charset="0"/>
                  <a:cs typeface="Times New Roman" panose="02020603050405020304" pitchFamily="18" charset="0"/>
                </a:rPr>
                <a:t>δ</a:t>
              </a:r>
              <a:r>
                <a:rPr lang="zh-CN" altLang="en-US" sz="2000" dirty="0">
                  <a:latin typeface="+mn-lt"/>
                </a:rPr>
                <a:t>。</a:t>
              </a:r>
              <a:r>
                <a:rPr lang="el-GR" altLang="zh-CN" sz="2000" dirty="0"/>
                <a:t> </a:t>
              </a:r>
              <a:r>
                <a:rPr lang="el-GR" altLang="zh-CN" sz="2000" i="1" dirty="0">
                  <a:latin typeface="Times New Roman" panose="02020603050405020304" pitchFamily="18" charset="0"/>
                  <a:cs typeface="Times New Roman" panose="02020603050405020304" pitchFamily="18" charset="0"/>
                </a:rPr>
                <a:t>δ</a:t>
              </a:r>
              <a:r>
                <a:rPr lang="zh-CN" altLang="en-US" sz="2000" dirty="0">
                  <a:latin typeface="+mn-lt"/>
                </a:rPr>
                <a:t>代表点</a:t>
              </a:r>
              <a:r>
                <a:rPr lang="en-US" altLang="zh-CN" sz="2000" i="1" dirty="0" err="1">
                  <a:latin typeface="Times New Roman" panose="02020603050405020304" pitchFamily="18" charset="0"/>
                  <a:cs typeface="Times New Roman" panose="02020603050405020304" pitchFamily="18" charset="0"/>
                </a:rPr>
                <a:t>i</a:t>
              </a:r>
              <a:r>
                <a:rPr lang="zh-CN" altLang="en-US" sz="2000" dirty="0">
                  <a:latin typeface="+mn-lt"/>
                </a:rPr>
                <a:t>和其他拥有更高密度点的距离的最小值。聚类效果的好坏，               的取值也很关键。</a:t>
              </a:r>
            </a:p>
          </p:txBody>
        </p:sp>
        <mc:AlternateContent xmlns:mc="http://schemas.openxmlformats.org/markup-compatibility/2006" xmlns:a14="http://schemas.microsoft.com/office/drawing/2010/main">
          <mc:Choice Requires="a14">
            <p:sp>
              <p:nvSpPr>
                <p:cNvPr id="25" name="矩形 24"/>
                <p:cNvSpPr/>
                <p:nvPr/>
              </p:nvSpPr>
              <p:spPr>
                <a:xfrm>
                  <a:off x="3298618" y="4651235"/>
                  <a:ext cx="1277273"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𝑑𝑖𝑠</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𝑐𝑢𝑡</m:t>
                            </m:r>
                            <m:r>
                              <m:rPr>
                                <m:nor/>
                              </m:rPr>
                              <a:rPr lang="zh-CN" altLang="en-US" i="1">
                                <a:latin typeface="Cambria Math" panose="02040503050406030204" pitchFamily="18" charset="0"/>
                              </a:rPr>
                              <m:t> </m:t>
                            </m:r>
                            <m:r>
                              <a:rPr lang="zh-CN" altLang="en-US" i="1">
                                <a:latin typeface="Cambria Math" panose="02040503050406030204" pitchFamily="18" charset="0"/>
                              </a:rPr>
                              <m:t>𝑜𝑓𝑓</m:t>
                            </m:r>
                          </m:sub>
                        </m:sSub>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3298618" y="4651235"/>
                  <a:ext cx="1277273" cy="391582"/>
                </a:xfrm>
                <a:prstGeom prst="rect">
                  <a:avLst/>
                </a:prstGeom>
                <a:blipFill rotWithShape="0">
                  <a:blip r:embed="rId8"/>
                  <a:stretch>
                    <a:fillRect b="-9375"/>
                  </a:stretch>
                </a:blipFill>
              </p:spPr>
              <p:txBody>
                <a:bodyPr/>
                <a:lstStyle/>
                <a:p>
                  <a:r>
                    <a:rPr lang="zh-CN" altLang="en-US">
                      <a:noFill/>
                    </a:rPr>
                    <a:t> </a:t>
                  </a:r>
                </a:p>
              </p:txBody>
            </p:sp>
          </mc:Fallback>
        </mc:AlternateContent>
      </p:grpSp>
      <p:graphicFrame>
        <p:nvGraphicFramePr>
          <p:cNvPr id="27" name="对象 26"/>
          <p:cNvGraphicFramePr>
            <a:graphicFrameLocks noChangeAspect="1"/>
          </p:cNvGraphicFramePr>
          <p:nvPr>
            <p:extLst>
              <p:ext uri="{D42A27DB-BD31-4B8C-83A1-F6EECF244321}">
                <p14:modId xmlns:p14="http://schemas.microsoft.com/office/powerpoint/2010/main" val="2254870677"/>
              </p:ext>
            </p:extLst>
          </p:nvPr>
        </p:nvGraphicFramePr>
        <p:xfrm>
          <a:off x="4439816" y="5004038"/>
          <a:ext cx="2621286" cy="628707"/>
        </p:xfrm>
        <a:graphic>
          <a:graphicData uri="http://schemas.openxmlformats.org/presentationml/2006/ole">
            <mc:AlternateContent xmlns:mc="http://schemas.openxmlformats.org/markup-compatibility/2006">
              <mc:Choice xmlns:v="urn:schemas-microsoft-com:vml" Requires="v">
                <p:oleObj spid="_x0000_s492991" name="Equation" r:id="rId9" imgW="1434960" imgH="342720" progId="Equation.DSMT4">
                  <p:embed/>
                </p:oleObj>
              </mc:Choice>
              <mc:Fallback>
                <p:oleObj name="Equation" r:id="rId9" imgW="1434960" imgH="342720" progId="Equation.DSMT4">
                  <p:embed/>
                  <p:pic>
                    <p:nvPicPr>
                      <p:cNvPr id="0" name=""/>
                      <p:cNvPicPr>
                        <a:picLocks noChangeAspect="1" noChangeArrowheads="1"/>
                      </p:cNvPicPr>
                      <p:nvPr/>
                    </p:nvPicPr>
                    <p:blipFill>
                      <a:blip r:embed="rId10"/>
                      <a:srcRect/>
                      <a:stretch>
                        <a:fillRect/>
                      </a:stretch>
                    </p:blipFill>
                    <p:spPr bwMode="auto">
                      <a:xfrm>
                        <a:off x="4439816" y="5004038"/>
                        <a:ext cx="2621286" cy="628707"/>
                      </a:xfrm>
                      <a:prstGeom prst="rect">
                        <a:avLst/>
                      </a:prstGeom>
                      <a:noFill/>
                      <a:extLst/>
                    </p:spPr>
                  </p:pic>
                </p:oleObj>
              </mc:Fallback>
            </mc:AlternateContent>
          </a:graphicData>
        </a:graphic>
      </p:graphicFrame>
      <p:sp>
        <p:nvSpPr>
          <p:cNvPr id="28" name="矩形 27"/>
          <p:cNvSpPr/>
          <p:nvPr/>
        </p:nvSpPr>
        <p:spPr>
          <a:xfrm>
            <a:off x="1845030" y="5073543"/>
            <a:ext cx="2509020" cy="369332"/>
          </a:xfrm>
          <a:prstGeom prst="rect">
            <a:avLst/>
          </a:prstGeom>
        </p:spPr>
        <p:txBody>
          <a:bodyPr wrap="none">
            <a:spAutoFit/>
          </a:bodyPr>
          <a:lstStyle/>
          <a:p>
            <a:r>
              <a:rPr lang="zh-CN" altLang="en-US" b="1" dirty="0">
                <a:solidFill>
                  <a:srgbClr val="0000FF"/>
                </a:solidFill>
                <a:latin typeface="-apple-system"/>
              </a:rPr>
              <a:t>与高密度点之间的距离</a:t>
            </a:r>
            <a:endParaRPr lang="zh-CN" altLang="en-US" b="1" i="0" dirty="0">
              <a:solidFill>
                <a:srgbClr val="0000FF"/>
              </a:solidFill>
              <a:effectLst/>
              <a:latin typeface="-apple-system"/>
            </a:endParaRPr>
          </a:p>
        </p:txBody>
      </p:sp>
      <p:pic>
        <p:nvPicPr>
          <p:cNvPr id="29" name="图片 28"/>
          <p:cNvPicPr>
            <a:picLocks noChangeAspect="1"/>
          </p:cNvPicPr>
          <p:nvPr/>
        </p:nvPicPr>
        <p:blipFill>
          <a:blip r:embed="rId11"/>
          <a:stretch>
            <a:fillRect/>
          </a:stretch>
        </p:blipFill>
        <p:spPr>
          <a:xfrm>
            <a:off x="7377019" y="5004038"/>
            <a:ext cx="2302014" cy="1815183"/>
          </a:xfrm>
          <a:prstGeom prst="rect">
            <a:avLst/>
          </a:prstGeom>
        </p:spPr>
      </p:pic>
    </p:spTree>
    <p:extLst>
      <p:ext uri="{BB962C8B-B14F-4D97-AF65-F5344CB8AC3E}">
        <p14:creationId xmlns:p14="http://schemas.microsoft.com/office/powerpoint/2010/main" val="1509782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828800" y="152401"/>
            <a:ext cx="8001000" cy="563563"/>
          </a:xfrm>
        </p:spPr>
        <p:txBody>
          <a:bodyPr/>
          <a:lstStyle/>
          <a:p>
            <a:r>
              <a:rPr lang="zh-CN" altLang="en-US" dirty="0"/>
              <a:t>算法例讲</a:t>
            </a:r>
            <a:r>
              <a:rPr lang="en-US" altLang="zh-CN" dirty="0"/>
              <a:t>:</a:t>
            </a:r>
            <a:r>
              <a:rPr lang="zh-CN" altLang="en-US" sz="2000" dirty="0"/>
              <a:t>基于密度峰值的快速聚类算法（</a:t>
            </a:r>
            <a:r>
              <a:rPr lang="en-US" altLang="zh-CN" sz="2000" dirty="0"/>
              <a:t>CFSFDP</a:t>
            </a:r>
            <a:r>
              <a:rPr lang="zh-CN" altLang="en-US" sz="2000" dirty="0"/>
              <a:t>）</a:t>
            </a:r>
          </a:p>
        </p:txBody>
      </p:sp>
      <p:sp>
        <p:nvSpPr>
          <p:cNvPr id="3" name="内容占位符 2"/>
          <p:cNvSpPr>
            <a:spLocks noGrp="1"/>
          </p:cNvSpPr>
          <p:nvPr>
            <p:ph idx="1"/>
          </p:nvPr>
        </p:nvSpPr>
        <p:spPr/>
        <p:txBody>
          <a:bodyPr/>
          <a:lstStyle/>
          <a:p>
            <a:r>
              <a:rPr lang="zh-CN" altLang="en-US" sz="2000" b="1" dirty="0"/>
              <a:t>聚类过程</a:t>
            </a:r>
          </a:p>
          <a:p>
            <a:pPr marL="0" indent="0">
              <a:buNone/>
            </a:pPr>
            <a:r>
              <a:rPr lang="zh-CN" altLang="en-US" sz="2000" dirty="0"/>
              <a:t>画出决策图，决策图右上方的点就是簇的中心点，右上方有几个点，就分几个簇。具体如下：（</a:t>
            </a:r>
            <a:r>
              <a:rPr lang="en-US" altLang="zh-CN" sz="2000" dirty="0"/>
              <a:t>1</a:t>
            </a:r>
            <a:r>
              <a:rPr lang="zh-CN" altLang="en-US" sz="2000" dirty="0"/>
              <a:t>）</a:t>
            </a:r>
            <a:r>
              <a:rPr lang="zh-CN" altLang="en-US" sz="2000" b="1" dirty="0"/>
              <a:t>密度非常低的点通常是噪音点，独自成簇</a:t>
            </a:r>
            <a:r>
              <a:rPr lang="zh-CN" altLang="en-US" sz="2000" dirty="0"/>
              <a:t>，可做好标记，不参与后面的分配；（</a:t>
            </a:r>
            <a:r>
              <a:rPr lang="en-US" altLang="zh-CN" sz="2000" dirty="0"/>
              <a:t>2</a:t>
            </a:r>
            <a:r>
              <a:rPr lang="zh-CN" altLang="en-US" sz="2000" dirty="0"/>
              <a:t>）</a:t>
            </a:r>
            <a:r>
              <a:rPr lang="zh-CN" altLang="en-US" sz="2000" b="1" dirty="0"/>
              <a:t>可选择两个指标都在前</a:t>
            </a:r>
            <a:r>
              <a:rPr lang="en-US" altLang="zh-CN" sz="2000" b="1" dirty="0"/>
              <a:t>50%</a:t>
            </a:r>
            <a:r>
              <a:rPr lang="zh-CN" altLang="en-US" sz="2000" b="1" dirty="0"/>
              <a:t>的点作为簇中心</a:t>
            </a:r>
            <a:r>
              <a:rPr lang="zh-CN" altLang="en-US" sz="2000" dirty="0"/>
              <a:t>，剩余的点归到离它最近的簇中心所在的簇里去。这样，整个聚类操作就结束了。和其它聚类算法相比，</a:t>
            </a:r>
            <a:r>
              <a:rPr lang="en-US" altLang="zh-CN" sz="2000" dirty="0"/>
              <a:t> CFSFDP</a:t>
            </a:r>
            <a:r>
              <a:rPr lang="zh-CN" altLang="en-US" sz="2000" dirty="0"/>
              <a:t>法不需要反复的迭代操作。该方法</a:t>
            </a:r>
            <a:r>
              <a:rPr lang="zh-CN" altLang="en-US" sz="2000" b="1" dirty="0"/>
              <a:t>提炼了两个衡量指标</a:t>
            </a:r>
            <a:r>
              <a:rPr lang="zh-CN" altLang="en-US" sz="2000" dirty="0"/>
              <a:t>，并用</a:t>
            </a:r>
            <a:r>
              <a:rPr lang="zh-CN" altLang="en-US" sz="2000" b="1" dirty="0"/>
              <a:t>决策图进行簇的分类</a:t>
            </a:r>
            <a:r>
              <a:rPr lang="zh-CN" altLang="en-US" sz="2000" dirty="0"/>
              <a:t>，非常直观。</a:t>
            </a:r>
          </a:p>
          <a:p>
            <a:br>
              <a:rPr lang="zh-CN" altLang="en-US" dirty="0"/>
            </a:br>
            <a:br>
              <a:rPr lang="zh-CN" altLang="en-US" dirty="0"/>
            </a:br>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51</a:t>
            </a:fld>
            <a:endParaRPr lang="en-US" altLang="zh-CN" dirty="0"/>
          </a:p>
        </p:txBody>
      </p:sp>
      <p:pic>
        <p:nvPicPr>
          <p:cNvPr id="5" name="图片 4"/>
          <p:cNvPicPr>
            <a:picLocks noChangeAspect="1"/>
          </p:cNvPicPr>
          <p:nvPr/>
        </p:nvPicPr>
        <p:blipFill>
          <a:blip r:embed="rId3"/>
          <a:stretch>
            <a:fillRect/>
          </a:stretch>
        </p:blipFill>
        <p:spPr>
          <a:xfrm>
            <a:off x="3143672" y="3339857"/>
            <a:ext cx="5256584" cy="3106892"/>
          </a:xfrm>
          <a:prstGeom prst="rect">
            <a:avLst/>
          </a:prstGeom>
        </p:spPr>
      </p:pic>
      <p:sp>
        <p:nvSpPr>
          <p:cNvPr id="6" name="矩形 5"/>
          <p:cNvSpPr/>
          <p:nvPr/>
        </p:nvSpPr>
        <p:spPr>
          <a:xfrm>
            <a:off x="5719346" y="6352677"/>
            <a:ext cx="338554" cy="369332"/>
          </a:xfrm>
          <a:prstGeom prst="rect">
            <a:avLst/>
          </a:prstGeom>
          <a:solidFill>
            <a:schemeClr val="bg1"/>
          </a:solidFill>
        </p:spPr>
        <p:txBody>
          <a:bodyPr wrap="none">
            <a:spAutoFit/>
          </a:bodyPr>
          <a:lstStyle/>
          <a:p>
            <a:r>
              <a:rPr lang="el-GR" altLang="zh-CN" i="1" dirty="0">
                <a:latin typeface="Times New Roman" panose="02020603050405020304" pitchFamily="18" charset="0"/>
                <a:cs typeface="Times New Roman" panose="02020603050405020304" pitchFamily="18" charset="0"/>
              </a:rPr>
              <a:t>ρ</a:t>
            </a:r>
            <a:r>
              <a:rPr lang="en-US" altLang="zh-CN" i="1" baseline="-25000" dirty="0" err="1">
                <a:latin typeface="Times New Roman" panose="02020603050405020304" pitchFamily="18" charset="0"/>
                <a:cs typeface="Times New Roman" panose="02020603050405020304" pitchFamily="18" charset="0"/>
              </a:rPr>
              <a:t>i</a:t>
            </a:r>
            <a:endParaRPr lang="zh-CN" altLang="en-US" dirty="0"/>
          </a:p>
        </p:txBody>
      </p:sp>
      <p:sp>
        <p:nvSpPr>
          <p:cNvPr id="7" name="矩形 6"/>
          <p:cNvSpPr/>
          <p:nvPr/>
        </p:nvSpPr>
        <p:spPr>
          <a:xfrm>
            <a:off x="2997638" y="4653136"/>
            <a:ext cx="292068" cy="369332"/>
          </a:xfrm>
          <a:prstGeom prst="rect">
            <a:avLst/>
          </a:prstGeom>
          <a:solidFill>
            <a:schemeClr val="bg1"/>
          </a:solidFill>
        </p:spPr>
        <p:txBody>
          <a:bodyPr wrap="none">
            <a:spAutoFit/>
          </a:bodyPr>
          <a:lstStyle/>
          <a:p>
            <a:r>
              <a:rPr lang="el-GR" altLang="zh-CN" i="1" dirty="0">
                <a:latin typeface="Times New Roman" panose="02020603050405020304" pitchFamily="18" charset="0"/>
                <a:cs typeface="Times New Roman" panose="02020603050405020304" pitchFamily="18" charset="0"/>
              </a:rPr>
              <a:t>δ</a:t>
            </a:r>
            <a:endParaRPr lang="zh-CN" altLang="en-US" dirty="0"/>
          </a:p>
        </p:txBody>
      </p:sp>
    </p:spTree>
    <p:extLst>
      <p:ext uri="{BB962C8B-B14F-4D97-AF65-F5344CB8AC3E}">
        <p14:creationId xmlns:p14="http://schemas.microsoft.com/office/powerpoint/2010/main" val="4136993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18.5 </a:t>
            </a:r>
            <a:r>
              <a:rPr lang="zh-CN" altLang="zh-CN" dirty="0">
                <a:latin typeface="宋体" pitchFamily="2" charset="-122"/>
                <a:ea typeface="宋体" pitchFamily="2" charset="-122"/>
              </a:rPr>
              <a:t>模糊</a:t>
            </a:r>
            <a:r>
              <a:rPr lang="en-US" altLang="zh-CN" dirty="0">
                <a:latin typeface="宋体" pitchFamily="2" charset="-122"/>
                <a:ea typeface="宋体" pitchFamily="2" charset="-122"/>
              </a:rPr>
              <a:t>K-</a:t>
            </a:r>
            <a:r>
              <a:rPr lang="zh-CN" altLang="zh-CN" dirty="0">
                <a:latin typeface="宋体" pitchFamily="2" charset="-122"/>
                <a:ea typeface="宋体" pitchFamily="2" charset="-122"/>
              </a:rPr>
              <a:t>均值聚类算法</a:t>
            </a:r>
            <a:endParaRPr lang="zh-CN" altLang="en-US" dirty="0"/>
          </a:p>
        </p:txBody>
      </p:sp>
      <p:sp>
        <p:nvSpPr>
          <p:cNvPr id="3" name="内容占位符 2"/>
          <p:cNvSpPr>
            <a:spLocks noGrp="1"/>
          </p:cNvSpPr>
          <p:nvPr>
            <p:ph idx="1"/>
          </p:nvPr>
        </p:nvSpPr>
        <p:spPr>
          <a:xfrm>
            <a:off x="406400" y="987363"/>
            <a:ext cx="11378232" cy="5334000"/>
          </a:xfrm>
        </p:spPr>
        <p:txBody>
          <a:bodyPr/>
          <a:lstStyle/>
          <a:p>
            <a:pPr algn="just">
              <a:lnSpc>
                <a:spcPct val="135000"/>
              </a:lnSpc>
            </a:pPr>
            <a:r>
              <a:rPr lang="zh-CN" altLang="en-US" sz="2000" dirty="0"/>
              <a:t>与</a:t>
            </a:r>
            <a:r>
              <a:rPr lang="en-US" altLang="zh-CN" sz="2000" dirty="0"/>
              <a:t>K-means</a:t>
            </a:r>
            <a:r>
              <a:rPr lang="zh-CN" altLang="en-US" sz="2000" dirty="0"/>
              <a:t>的不同之处在于：允许存在样本属于多个簇，也就是我们说的可重叠的聚类算法。</a:t>
            </a:r>
            <a:endParaRPr lang="en-US" altLang="zh-CN" sz="2000" dirty="0"/>
          </a:p>
          <a:p>
            <a:pPr algn="just">
              <a:lnSpc>
                <a:spcPct val="135000"/>
              </a:lnSpc>
            </a:pPr>
            <a:r>
              <a:rPr lang="en-US" altLang="zh-TW" sz="2000" dirty="0"/>
              <a:t>1973</a:t>
            </a:r>
            <a:r>
              <a:rPr lang="zh-CN" altLang="en-US" sz="2000" dirty="0"/>
              <a:t>年</a:t>
            </a:r>
            <a:r>
              <a:rPr lang="en-US" altLang="zh-TW" sz="2000" dirty="0" err="1"/>
              <a:t>Bezdek</a:t>
            </a:r>
            <a:r>
              <a:rPr lang="zh-CN" altLang="en-US" sz="2000" dirty="0"/>
              <a:t>首先提出</a:t>
            </a:r>
            <a:r>
              <a:rPr lang="en-US" altLang="zh-TW" sz="2000" dirty="0"/>
              <a:t>Fuzzy C-Means</a:t>
            </a:r>
            <a:r>
              <a:rPr lang="zh-CN" altLang="en-US" sz="2000" dirty="0"/>
              <a:t>算法</a:t>
            </a:r>
            <a:r>
              <a:rPr lang="zh-TW" altLang="en-US" sz="2000" dirty="0"/>
              <a:t>，</a:t>
            </a:r>
            <a:r>
              <a:rPr lang="zh-CN" altLang="en-US" sz="2000" dirty="0"/>
              <a:t>其目标函数定义与</a:t>
            </a:r>
            <a:r>
              <a:rPr lang="en-US" altLang="zh-CN" sz="2000" dirty="0"/>
              <a:t>K-</a:t>
            </a:r>
            <a:r>
              <a:rPr lang="en-US" altLang="zh-TW" sz="2000" dirty="0"/>
              <a:t>Means</a:t>
            </a:r>
            <a:r>
              <a:rPr lang="zh-TW" altLang="en-US" sz="2000" dirty="0"/>
              <a:t>法</a:t>
            </a:r>
            <a:r>
              <a:rPr lang="zh-CN" altLang="en-US" sz="2000" dirty="0"/>
              <a:t>类似</a:t>
            </a:r>
            <a:r>
              <a:rPr lang="zh-TW" altLang="en-US" sz="2000" dirty="0"/>
              <a:t>，</a:t>
            </a:r>
            <a:r>
              <a:rPr lang="zh-CN" altLang="en-US" sz="2000" dirty="0"/>
              <a:t>但是矩阵</a:t>
            </a:r>
            <a:r>
              <a:rPr lang="en-US" altLang="zh-CN" sz="2000" i="1" dirty="0">
                <a:latin typeface="Times New Roman" panose="02020603050405020304" pitchFamily="18" charset="0"/>
                <a:cs typeface="Times New Roman" panose="02020603050405020304" pitchFamily="18" charset="0"/>
              </a:rPr>
              <a:t>w</a:t>
            </a:r>
            <a:r>
              <a:rPr lang="zh-CN" altLang="en-US" sz="2000" dirty="0"/>
              <a:t>不再是二元矩阵</a:t>
            </a:r>
            <a:r>
              <a:rPr lang="zh-TW" altLang="en-US" sz="2000" dirty="0"/>
              <a:t>，</a:t>
            </a:r>
            <a:r>
              <a:rPr lang="zh-CN" altLang="en-US" sz="2000" dirty="0"/>
              <a:t>而是应用了模糊理论的概念，使用样本隶属度</a:t>
            </a:r>
            <a:r>
              <a:rPr lang="en-US" altLang="zh-TW" sz="2000" i="1" dirty="0">
                <a:latin typeface="Times New Roman" panose="02020603050405020304" pitchFamily="18" charset="0"/>
                <a:cs typeface="Times New Roman" panose="02020603050405020304" pitchFamily="18" charset="0"/>
              </a:rPr>
              <a:t>μ</a:t>
            </a:r>
            <a:r>
              <a:rPr lang="el-GR" altLang="zh-TW" sz="2000" dirty="0"/>
              <a:t>ϵ</a:t>
            </a:r>
            <a:r>
              <a:rPr lang="en-US" altLang="zh-TW" sz="2000" dirty="0"/>
              <a:t>[0,1] </a:t>
            </a:r>
            <a:r>
              <a:rPr lang="zh-CN" altLang="en-US" sz="2000" dirty="0"/>
              <a:t>来表现属于各聚类的程度</a:t>
            </a:r>
            <a:r>
              <a:rPr lang="zh-TW" altLang="en-US" sz="2000" dirty="0"/>
              <a:t>。</a:t>
            </a:r>
            <a:endParaRPr lang="zh-CN" altLang="en-US" sz="2000"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52</a:t>
            </a:fld>
            <a:endParaRPr lang="en-US" altLang="zh-CN" dirty="0"/>
          </a:p>
        </p:txBody>
      </p:sp>
      <p:graphicFrame>
        <p:nvGraphicFramePr>
          <p:cNvPr id="5" name="对象 4"/>
          <p:cNvGraphicFramePr>
            <a:graphicFrameLocks noChangeAspect="1"/>
          </p:cNvGraphicFramePr>
          <p:nvPr>
            <p:extLst>
              <p:ext uri="{D42A27DB-BD31-4B8C-83A1-F6EECF244321}">
                <p14:modId xmlns:p14="http://schemas.microsoft.com/office/powerpoint/2010/main" val="1866469354"/>
              </p:ext>
            </p:extLst>
          </p:nvPr>
        </p:nvGraphicFramePr>
        <p:xfrm>
          <a:off x="3898056" y="2628900"/>
          <a:ext cx="3494088" cy="800100"/>
        </p:xfrm>
        <a:graphic>
          <a:graphicData uri="http://schemas.openxmlformats.org/presentationml/2006/ole">
            <mc:AlternateContent xmlns:mc="http://schemas.openxmlformats.org/markup-compatibility/2006">
              <mc:Choice xmlns:v="urn:schemas-microsoft-com:vml" Requires="v">
                <p:oleObj spid="_x0000_s494014" name="Equation" r:id="rId3" imgW="1942920" imgH="444240" progId="Equation.DSMT4">
                  <p:embed/>
                </p:oleObj>
              </mc:Choice>
              <mc:Fallback>
                <p:oleObj name="Equation" r:id="rId3" imgW="1942920" imgH="444240" progId="Equation.DSMT4">
                  <p:embed/>
                  <p:pic>
                    <p:nvPicPr>
                      <p:cNvPr id="0" name=""/>
                      <p:cNvPicPr>
                        <a:picLocks noChangeAspect="1" noChangeArrowheads="1"/>
                      </p:cNvPicPr>
                      <p:nvPr/>
                    </p:nvPicPr>
                    <p:blipFill>
                      <a:blip r:embed="rId4"/>
                      <a:srcRect/>
                      <a:stretch>
                        <a:fillRect/>
                      </a:stretch>
                    </p:blipFill>
                    <p:spPr bwMode="auto">
                      <a:xfrm>
                        <a:off x="3898056" y="2628900"/>
                        <a:ext cx="3494088" cy="800100"/>
                      </a:xfrm>
                      <a:prstGeom prst="rect">
                        <a:avLst/>
                      </a:prstGeom>
                      <a:noFill/>
                      <a:extLst/>
                    </p:spPr>
                  </p:pic>
                </p:oleObj>
              </mc:Fallback>
            </mc:AlternateContent>
          </a:graphicData>
        </a:graphic>
      </p:graphicFrame>
      <p:sp>
        <p:nvSpPr>
          <p:cNvPr id="6" name="矩形 5"/>
          <p:cNvSpPr/>
          <p:nvPr/>
        </p:nvSpPr>
        <p:spPr>
          <a:xfrm>
            <a:off x="2241872" y="2844284"/>
            <a:ext cx="1107996" cy="369332"/>
          </a:xfrm>
          <a:prstGeom prst="rect">
            <a:avLst/>
          </a:prstGeom>
        </p:spPr>
        <p:txBody>
          <a:bodyPr wrap="none">
            <a:spAutoFit/>
          </a:bodyPr>
          <a:lstStyle/>
          <a:p>
            <a:r>
              <a:rPr lang="zh-CN" altLang="en-US" dirty="0"/>
              <a:t>目标函数</a:t>
            </a:r>
          </a:p>
        </p:txBody>
      </p:sp>
      <p:sp>
        <p:nvSpPr>
          <p:cNvPr id="7" name="矩形 6"/>
          <p:cNvSpPr/>
          <p:nvPr/>
        </p:nvSpPr>
        <p:spPr>
          <a:xfrm>
            <a:off x="831476" y="3607495"/>
            <a:ext cx="7920880" cy="707886"/>
          </a:xfrm>
          <a:prstGeom prst="rect">
            <a:avLst/>
          </a:prstGeom>
        </p:spPr>
        <p:txBody>
          <a:bodyPr wrap="square">
            <a:spAutoFit/>
          </a:bodyPr>
          <a:lstStyle/>
          <a:p>
            <a:r>
              <a:rPr lang="en-US" altLang="zh-CN" sz="2000" dirty="0">
                <a:solidFill>
                  <a:srgbClr val="0000FF"/>
                </a:solidFill>
              </a:rPr>
              <a:t>m</a:t>
            </a:r>
            <a:r>
              <a:rPr lang="el-GR" altLang="zh-TW" sz="2000" dirty="0">
                <a:solidFill>
                  <a:srgbClr val="0000FF"/>
                </a:solidFill>
              </a:rPr>
              <a:t>ϵ</a:t>
            </a:r>
            <a:r>
              <a:rPr lang="en-US" altLang="zh-TW" sz="2000" dirty="0">
                <a:solidFill>
                  <a:srgbClr val="0000FF"/>
                </a:solidFill>
              </a:rPr>
              <a:t>(1, ∞)</a:t>
            </a:r>
            <a:r>
              <a:rPr lang="zh-CN" altLang="en-US" sz="2000" dirty="0">
                <a:solidFill>
                  <a:srgbClr val="0000FF"/>
                </a:solidFill>
              </a:rPr>
              <a:t>为影响系数，作为簇间分离指标</a:t>
            </a:r>
            <a:r>
              <a:rPr lang="zh-TW" altLang="en-US" sz="2000" dirty="0"/>
              <a:t>。</a:t>
            </a:r>
            <a:r>
              <a:rPr lang="zh-CN" altLang="en-US" sz="2000" dirty="0"/>
              <a:t>当</a:t>
            </a:r>
            <a:r>
              <a:rPr lang="en-US" altLang="zh-TW" sz="2000" dirty="0"/>
              <a:t>m→∞</a:t>
            </a:r>
            <a:r>
              <a:rPr lang="zh-CN" altLang="en-US" sz="2000" dirty="0"/>
              <a:t>时</a:t>
            </a:r>
            <a:r>
              <a:rPr lang="zh-TW" altLang="en-US" sz="2000" dirty="0"/>
              <a:t>，</a:t>
            </a:r>
            <a:r>
              <a:rPr lang="zh-CN" altLang="en-US" sz="2000" dirty="0"/>
              <a:t>分群结果越模糊</a:t>
            </a:r>
            <a:r>
              <a:rPr lang="zh-TW" altLang="en-US" sz="2000" dirty="0"/>
              <a:t>；</a:t>
            </a:r>
            <a:r>
              <a:rPr lang="zh-CN" altLang="en-US" sz="2000" dirty="0"/>
              <a:t>当</a:t>
            </a:r>
            <a:r>
              <a:rPr lang="en-US" altLang="zh-TW" sz="2000" dirty="0"/>
              <a:t>m→1</a:t>
            </a:r>
            <a:r>
              <a:rPr lang="zh-TW" altLang="en-US" sz="2000" dirty="0"/>
              <a:t>時，</a:t>
            </a:r>
            <a:r>
              <a:rPr lang="zh-CN" altLang="en-US" sz="2000" dirty="0"/>
              <a:t>分群结果越明确</a:t>
            </a:r>
            <a:r>
              <a:rPr lang="zh-TW" altLang="en-US" sz="2000" dirty="0"/>
              <a:t>。</a:t>
            </a:r>
            <a:r>
              <a:rPr lang="zh-CN" altLang="en-US" sz="2000" dirty="0"/>
              <a:t>通常可以设定</a:t>
            </a:r>
            <a:r>
              <a:rPr lang="en-US" altLang="zh-CN" sz="2000" dirty="0"/>
              <a:t>m=2</a:t>
            </a:r>
            <a:r>
              <a:rPr lang="zh-TW" altLang="en-US" sz="2000" dirty="0"/>
              <a:t>。</a:t>
            </a:r>
            <a:endParaRPr lang="zh-CN" altLang="en-US" sz="2000" dirty="0"/>
          </a:p>
        </p:txBody>
      </p:sp>
      <p:sp>
        <p:nvSpPr>
          <p:cNvPr id="8" name="矩形 7"/>
          <p:cNvSpPr/>
          <p:nvPr/>
        </p:nvSpPr>
        <p:spPr>
          <a:xfrm>
            <a:off x="1253361" y="4551189"/>
            <a:ext cx="2646878" cy="369332"/>
          </a:xfrm>
          <a:prstGeom prst="rect">
            <a:avLst/>
          </a:prstGeom>
        </p:spPr>
        <p:txBody>
          <a:bodyPr wrap="none">
            <a:spAutoFit/>
          </a:bodyPr>
          <a:lstStyle/>
          <a:p>
            <a:r>
              <a:rPr lang="zh-CN" altLang="en-US" dirty="0"/>
              <a:t>模糊矩阵</a:t>
            </a:r>
            <a:r>
              <a:rPr lang="en-US" altLang="zh-CN" dirty="0"/>
              <a:t>(</a:t>
            </a:r>
            <a:r>
              <a:rPr lang="zh-CN" altLang="en-US" dirty="0"/>
              <a:t>隶属度矩阵</a:t>
            </a:r>
            <a:r>
              <a:rPr lang="en-US" altLang="zh-CN" dirty="0"/>
              <a:t>)</a:t>
            </a:r>
            <a:r>
              <a:rPr lang="zh-CN" altLang="en-US" dirty="0"/>
              <a:t>：</a:t>
            </a:r>
          </a:p>
        </p:txBody>
      </p:sp>
      <p:pic>
        <p:nvPicPr>
          <p:cNvPr id="10" name="图片 9"/>
          <p:cNvPicPr>
            <a:picLocks noChangeAspect="1"/>
          </p:cNvPicPr>
          <p:nvPr/>
        </p:nvPicPr>
        <p:blipFill>
          <a:blip r:embed="rId5"/>
          <a:stretch>
            <a:fillRect/>
          </a:stretch>
        </p:blipFill>
        <p:spPr>
          <a:xfrm>
            <a:off x="5164498" y="4340164"/>
            <a:ext cx="4136781" cy="2041003"/>
          </a:xfrm>
          <a:prstGeom prst="rect">
            <a:avLst/>
          </a:prstGeom>
        </p:spPr>
      </p:pic>
      <p:graphicFrame>
        <p:nvGraphicFramePr>
          <p:cNvPr id="11" name="对象 10"/>
          <p:cNvGraphicFramePr>
            <a:graphicFrameLocks noChangeAspect="1"/>
          </p:cNvGraphicFramePr>
          <p:nvPr>
            <p:extLst>
              <p:ext uri="{D42A27DB-BD31-4B8C-83A1-F6EECF244321}">
                <p14:modId xmlns:p14="http://schemas.microsoft.com/office/powerpoint/2010/main" val="3185323973"/>
              </p:ext>
            </p:extLst>
          </p:nvPr>
        </p:nvGraphicFramePr>
        <p:xfrm>
          <a:off x="3923445" y="4545015"/>
          <a:ext cx="1141412" cy="503237"/>
        </p:xfrm>
        <a:graphic>
          <a:graphicData uri="http://schemas.openxmlformats.org/presentationml/2006/ole">
            <mc:AlternateContent xmlns:mc="http://schemas.openxmlformats.org/markup-compatibility/2006">
              <mc:Choice xmlns:v="urn:schemas-microsoft-com:vml" Requires="v">
                <p:oleObj spid="_x0000_s494015" name="Equation" r:id="rId6" imgW="634680" imgH="279360" progId="Equation.DSMT4">
                  <p:embed/>
                </p:oleObj>
              </mc:Choice>
              <mc:Fallback>
                <p:oleObj name="Equation" r:id="rId6" imgW="634680" imgH="279360" progId="Equation.DSMT4">
                  <p:embed/>
                  <p:pic>
                    <p:nvPicPr>
                      <p:cNvPr id="0" name=""/>
                      <p:cNvPicPr>
                        <a:picLocks noChangeAspect="1" noChangeArrowheads="1"/>
                      </p:cNvPicPr>
                      <p:nvPr/>
                    </p:nvPicPr>
                    <p:blipFill>
                      <a:blip r:embed="rId7"/>
                      <a:srcRect/>
                      <a:stretch>
                        <a:fillRect/>
                      </a:stretch>
                    </p:blipFill>
                    <p:spPr bwMode="auto">
                      <a:xfrm>
                        <a:off x="3923445" y="4545015"/>
                        <a:ext cx="1141412" cy="503237"/>
                      </a:xfrm>
                      <a:prstGeom prst="rect">
                        <a:avLst/>
                      </a:prstGeom>
                      <a:noFill/>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500604188"/>
              </p:ext>
            </p:extLst>
          </p:nvPr>
        </p:nvGraphicFramePr>
        <p:xfrm>
          <a:off x="3238438" y="4941168"/>
          <a:ext cx="1370013" cy="777875"/>
        </p:xfrm>
        <a:graphic>
          <a:graphicData uri="http://schemas.openxmlformats.org/presentationml/2006/ole">
            <mc:AlternateContent xmlns:mc="http://schemas.openxmlformats.org/markup-compatibility/2006">
              <mc:Choice xmlns:v="urn:schemas-microsoft-com:vml" Requires="v">
                <p:oleObj spid="_x0000_s494016" name="Equation" r:id="rId8" imgW="761760" imgH="431640" progId="Equation.DSMT4">
                  <p:embed/>
                </p:oleObj>
              </mc:Choice>
              <mc:Fallback>
                <p:oleObj name="Equation" r:id="rId8" imgW="761760" imgH="431640" progId="Equation.DSMT4">
                  <p:embed/>
                  <p:pic>
                    <p:nvPicPr>
                      <p:cNvPr id="0" name=""/>
                      <p:cNvPicPr>
                        <a:picLocks noChangeAspect="1" noChangeArrowheads="1"/>
                      </p:cNvPicPr>
                      <p:nvPr/>
                    </p:nvPicPr>
                    <p:blipFill>
                      <a:blip r:embed="rId9"/>
                      <a:srcRect/>
                      <a:stretch>
                        <a:fillRect/>
                      </a:stretch>
                    </p:blipFill>
                    <p:spPr bwMode="auto">
                      <a:xfrm>
                        <a:off x="3238438" y="4941168"/>
                        <a:ext cx="1370013" cy="777875"/>
                      </a:xfrm>
                      <a:prstGeom prst="rect">
                        <a:avLst/>
                      </a:prstGeom>
                      <a:noFill/>
                      <a:extLst/>
                    </p:spPr>
                  </p:pic>
                </p:oleObj>
              </mc:Fallback>
            </mc:AlternateContent>
          </a:graphicData>
        </a:graphic>
      </p:graphicFrame>
      <p:sp>
        <p:nvSpPr>
          <p:cNvPr id="14" name="矩形 13"/>
          <p:cNvSpPr/>
          <p:nvPr/>
        </p:nvSpPr>
        <p:spPr>
          <a:xfrm>
            <a:off x="551384" y="5636496"/>
            <a:ext cx="4968551" cy="801245"/>
          </a:xfrm>
          <a:prstGeom prst="rect">
            <a:avLst/>
          </a:prstGeom>
        </p:spPr>
        <p:txBody>
          <a:bodyPr wrap="square">
            <a:spAutoFit/>
          </a:bodyPr>
          <a:lstStyle/>
          <a:p>
            <a:pPr>
              <a:lnSpc>
                <a:spcPct val="135000"/>
              </a:lnSpc>
            </a:pPr>
            <a:r>
              <a:rPr lang="zh-CN" altLang="en-US" dirty="0">
                <a:solidFill>
                  <a:srgbClr val="FF5050"/>
                </a:solidFill>
              </a:rPr>
              <a:t>若第</a:t>
            </a:r>
            <a:r>
              <a:rPr lang="en-US" altLang="zh-CN" i="1" dirty="0">
                <a:solidFill>
                  <a:srgbClr val="FF5050"/>
                </a:solidFill>
                <a:latin typeface="Times New Roman" panose="02020603050405020304" pitchFamily="18" charset="0"/>
                <a:cs typeface="Times New Roman" panose="02020603050405020304" pitchFamily="18" charset="0"/>
              </a:rPr>
              <a:t>j</a:t>
            </a:r>
            <a:r>
              <a:rPr lang="zh-CN" altLang="en-US" dirty="0">
                <a:solidFill>
                  <a:srgbClr val="FF5050"/>
                </a:solidFill>
              </a:rPr>
              <a:t>个样本</a:t>
            </a:r>
            <a:r>
              <a:rPr lang="en-US" altLang="zh-CN" i="1" dirty="0" err="1">
                <a:solidFill>
                  <a:srgbClr val="FF5050"/>
                </a:solidFill>
                <a:latin typeface="Times New Roman" panose="02020603050405020304" pitchFamily="18" charset="0"/>
                <a:cs typeface="Times New Roman" panose="02020603050405020304" pitchFamily="18" charset="0"/>
              </a:rPr>
              <a:t>X</a:t>
            </a:r>
            <a:r>
              <a:rPr lang="en-US" altLang="zh-CN" i="1" baseline="-25000" dirty="0" err="1">
                <a:solidFill>
                  <a:srgbClr val="FF5050"/>
                </a:solidFill>
                <a:latin typeface="Times New Roman" panose="02020603050405020304" pitchFamily="18" charset="0"/>
                <a:cs typeface="Times New Roman" panose="02020603050405020304" pitchFamily="18" charset="0"/>
              </a:rPr>
              <a:t>j</a:t>
            </a:r>
            <a:r>
              <a:rPr lang="zh-CN" altLang="en-US" dirty="0">
                <a:solidFill>
                  <a:srgbClr val="FF5050"/>
                </a:solidFill>
              </a:rPr>
              <a:t>属于第</a:t>
            </a:r>
            <a:r>
              <a:rPr lang="en-US" altLang="zh-CN" i="1" dirty="0" err="1">
                <a:solidFill>
                  <a:srgbClr val="FF5050"/>
                </a:solidFill>
                <a:latin typeface="Times New Roman" panose="02020603050405020304" pitchFamily="18" charset="0"/>
                <a:cs typeface="Times New Roman" panose="02020603050405020304" pitchFamily="18" charset="0"/>
              </a:rPr>
              <a:t>i</a:t>
            </a:r>
            <a:r>
              <a:rPr lang="zh-CN" altLang="en-US" dirty="0">
                <a:solidFill>
                  <a:srgbClr val="FF5050"/>
                </a:solidFill>
              </a:rPr>
              <a:t>个聚类的</a:t>
            </a:r>
            <a:r>
              <a:rPr lang="en-US" altLang="zh-TW" i="1" dirty="0" err="1">
                <a:solidFill>
                  <a:srgbClr val="FF5050"/>
                </a:solidFill>
                <a:latin typeface="Times New Roman" panose="02020603050405020304" pitchFamily="18" charset="0"/>
                <a:cs typeface="Times New Roman" panose="02020603050405020304" pitchFamily="18" charset="0"/>
              </a:rPr>
              <a:t>G</a:t>
            </a:r>
            <a:r>
              <a:rPr lang="en-US" altLang="zh-CN" i="1" baseline="-25000" dirty="0" err="1">
                <a:solidFill>
                  <a:srgbClr val="FF5050"/>
                </a:solidFill>
                <a:latin typeface="Times New Roman" panose="02020603050405020304" pitchFamily="18" charset="0"/>
                <a:cs typeface="Times New Roman" panose="02020603050405020304" pitchFamily="18" charset="0"/>
              </a:rPr>
              <a:t>i</a:t>
            </a:r>
            <a:r>
              <a:rPr lang="zh-CN" altLang="en-US" dirty="0">
                <a:solidFill>
                  <a:srgbClr val="FF5050"/>
                </a:solidFill>
              </a:rPr>
              <a:t>的程度越高</a:t>
            </a:r>
            <a:r>
              <a:rPr lang="zh-TW" altLang="en-US" dirty="0">
                <a:solidFill>
                  <a:srgbClr val="FF5050"/>
                </a:solidFill>
              </a:rPr>
              <a:t>，</a:t>
            </a:r>
            <a:r>
              <a:rPr lang="en-US" altLang="zh-TW" i="1" dirty="0" err="1">
                <a:solidFill>
                  <a:srgbClr val="FF5050"/>
                </a:solidFill>
                <a:latin typeface="Times New Roman" panose="02020603050405020304" pitchFamily="18" charset="0"/>
                <a:cs typeface="Times New Roman" panose="02020603050405020304" pitchFamily="18" charset="0"/>
              </a:rPr>
              <a:t>μ</a:t>
            </a:r>
            <a:r>
              <a:rPr lang="en-US" altLang="zh-TW" i="1" baseline="-25000" dirty="0" err="1">
                <a:solidFill>
                  <a:srgbClr val="FF5050"/>
                </a:solidFill>
                <a:latin typeface="Times New Roman" panose="02020603050405020304" pitchFamily="18" charset="0"/>
                <a:cs typeface="Times New Roman" panose="02020603050405020304" pitchFamily="18" charset="0"/>
              </a:rPr>
              <a:t>ji</a:t>
            </a:r>
            <a:r>
              <a:rPr lang="zh-CN" altLang="en-US" dirty="0">
                <a:solidFill>
                  <a:srgbClr val="FF5050"/>
                </a:solidFill>
              </a:rPr>
              <a:t>越接近</a:t>
            </a:r>
            <a:r>
              <a:rPr lang="en-US" altLang="zh-CN" dirty="0">
                <a:solidFill>
                  <a:srgbClr val="FF5050"/>
                </a:solidFill>
              </a:rPr>
              <a:t>1</a:t>
            </a:r>
            <a:r>
              <a:rPr lang="zh-TW" altLang="en-US" dirty="0">
                <a:solidFill>
                  <a:srgbClr val="FF5050"/>
                </a:solidFill>
              </a:rPr>
              <a:t>；</a:t>
            </a:r>
            <a:r>
              <a:rPr lang="zh-CN" altLang="en-US" dirty="0">
                <a:solidFill>
                  <a:srgbClr val="FF5050"/>
                </a:solidFill>
              </a:rPr>
              <a:t>反之越接近</a:t>
            </a:r>
            <a:r>
              <a:rPr lang="en-US" altLang="zh-CN" dirty="0">
                <a:solidFill>
                  <a:srgbClr val="FF5050"/>
                </a:solidFill>
              </a:rPr>
              <a:t>0</a:t>
            </a:r>
            <a:endParaRPr lang="zh-CN" altLang="en-US" dirty="0">
              <a:solidFill>
                <a:srgbClr val="FF5050"/>
              </a:solidFill>
            </a:endParaRPr>
          </a:p>
        </p:txBody>
      </p:sp>
    </p:spTree>
    <p:extLst>
      <p:ext uri="{BB962C8B-B14F-4D97-AF65-F5344CB8AC3E}">
        <p14:creationId xmlns:p14="http://schemas.microsoft.com/office/powerpoint/2010/main" val="22932007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18.5 </a:t>
            </a:r>
            <a:r>
              <a:rPr lang="zh-CN" altLang="zh-CN" dirty="0">
                <a:latin typeface="宋体" pitchFamily="2" charset="-122"/>
                <a:ea typeface="宋体" pitchFamily="2" charset="-122"/>
              </a:rPr>
              <a:t>模糊</a:t>
            </a:r>
            <a:r>
              <a:rPr lang="en-US" altLang="zh-CN" dirty="0">
                <a:latin typeface="宋体" pitchFamily="2" charset="-122"/>
                <a:ea typeface="宋体" pitchFamily="2" charset="-122"/>
              </a:rPr>
              <a:t>K-</a:t>
            </a:r>
            <a:r>
              <a:rPr lang="zh-CN" altLang="zh-CN" dirty="0">
                <a:latin typeface="宋体" pitchFamily="2" charset="-122"/>
                <a:ea typeface="宋体" pitchFamily="2" charset="-122"/>
              </a:rPr>
              <a:t>均值聚类算法</a:t>
            </a:r>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53</a:t>
            </a:fld>
            <a:endParaRPr lang="en-US" altLang="zh-CN" dirty="0"/>
          </a:p>
        </p:txBody>
      </p:sp>
      <p:pic>
        <p:nvPicPr>
          <p:cNvPr id="521218" name="Picture 2" descr="Fuzzy C-Means Clustering with Python | by Yufeng | Towards Data Science">
            <a:extLst>
              <a:ext uri="{FF2B5EF4-FFF2-40B4-BE49-F238E27FC236}">
                <a16:creationId xmlns:a16="http://schemas.microsoft.com/office/drawing/2014/main" id="{E37A371E-3077-48F6-9500-76C275D6E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9" y="1268760"/>
            <a:ext cx="12192000" cy="490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644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18.5 </a:t>
            </a:r>
            <a:r>
              <a:rPr lang="zh-CN" altLang="zh-CN" dirty="0">
                <a:latin typeface="宋体" pitchFamily="2" charset="-122"/>
                <a:ea typeface="宋体" pitchFamily="2" charset="-122"/>
              </a:rPr>
              <a:t>模糊</a:t>
            </a:r>
            <a:r>
              <a:rPr lang="en-US" altLang="zh-CN" dirty="0">
                <a:latin typeface="宋体" pitchFamily="2" charset="-122"/>
                <a:ea typeface="宋体" pitchFamily="2" charset="-122"/>
              </a:rPr>
              <a:t>K-</a:t>
            </a:r>
            <a:r>
              <a:rPr lang="zh-CN" altLang="zh-CN" dirty="0">
                <a:latin typeface="宋体" pitchFamily="2" charset="-122"/>
                <a:ea typeface="宋体" pitchFamily="2" charset="-122"/>
              </a:rPr>
              <a:t>均值聚类算法</a:t>
            </a:r>
            <a:endParaRPr lang="zh-CN" altLang="en-US" dirty="0"/>
          </a:p>
        </p:txBody>
      </p:sp>
      <p:sp>
        <p:nvSpPr>
          <p:cNvPr id="3" name="内容占位符 2"/>
          <p:cNvSpPr>
            <a:spLocks noGrp="1"/>
          </p:cNvSpPr>
          <p:nvPr>
            <p:ph idx="1"/>
          </p:nvPr>
        </p:nvSpPr>
        <p:spPr>
          <a:xfrm>
            <a:off x="406400" y="836712"/>
            <a:ext cx="8458200" cy="5334000"/>
          </a:xfrm>
        </p:spPr>
        <p:txBody>
          <a:bodyPr/>
          <a:lstStyle/>
          <a:p>
            <a:r>
              <a:rPr lang="zh-CN" altLang="en-US" dirty="0">
                <a:solidFill>
                  <a:srgbClr val="FF0000"/>
                </a:solidFill>
              </a:rPr>
              <a:t>算法步骤：</a:t>
            </a:r>
            <a:endParaRPr lang="en-US" altLang="zh-CN" dirty="0">
              <a:solidFill>
                <a:srgbClr val="FF0000"/>
              </a:solidFill>
            </a:endParaRPr>
          </a:p>
          <a:p>
            <a:pPr marL="0" indent="0">
              <a:buNone/>
            </a:pPr>
            <a:r>
              <a:rPr lang="en-US" altLang="zh-CN" sz="2400" dirty="0"/>
              <a:t>1</a:t>
            </a:r>
            <a:r>
              <a:rPr lang="zh-CN" altLang="en-US" sz="2400" dirty="0"/>
              <a:t>、设定分类个数</a:t>
            </a:r>
            <a:r>
              <a:rPr lang="en-US" altLang="zh-CN" sz="2400" i="1" dirty="0">
                <a:latin typeface="Times New Roman" panose="02020603050405020304" pitchFamily="18" charset="0"/>
                <a:cs typeface="Times New Roman" panose="02020603050405020304" pitchFamily="18" charset="0"/>
              </a:rPr>
              <a:t>k</a:t>
            </a:r>
            <a:r>
              <a:rPr lang="zh-CN" altLang="en-US" sz="2400" dirty="0"/>
              <a:t>，初始化隶属度矩阵</a:t>
            </a:r>
            <a:r>
              <a:rPr lang="en-US" altLang="zh-TW" sz="2400" i="1" dirty="0">
                <a:latin typeface="Times New Roman" panose="02020603050405020304" pitchFamily="18" charset="0"/>
                <a:cs typeface="Times New Roman" panose="02020603050405020304" pitchFamily="18" charset="0"/>
              </a:rPr>
              <a:t>U</a:t>
            </a:r>
            <a:r>
              <a:rPr lang="zh-TW" altLang="en-US" sz="2400" dirty="0"/>
              <a:t>，</a:t>
            </a:r>
            <a:r>
              <a:rPr lang="el-GR" altLang="zh-TW" sz="2400" i="1" dirty="0">
                <a:latin typeface="Times New Roman" panose="02020603050405020304" pitchFamily="18" charset="0"/>
                <a:cs typeface="Times New Roman" panose="02020603050405020304" pitchFamily="18" charset="0"/>
              </a:rPr>
              <a:t>μ</a:t>
            </a:r>
            <a:r>
              <a:rPr lang="en-US" altLang="zh-TW" sz="2400" i="1" baseline="-25000" dirty="0" err="1">
                <a:latin typeface="Times New Roman" panose="02020603050405020304" pitchFamily="18" charset="0"/>
                <a:cs typeface="Times New Roman" panose="02020603050405020304" pitchFamily="18" charset="0"/>
              </a:rPr>
              <a:t>ji</a:t>
            </a:r>
            <a:r>
              <a:rPr lang="zh-CN" altLang="en-US" sz="2400" dirty="0"/>
              <a:t>随机给定</a:t>
            </a:r>
            <a:r>
              <a:rPr lang="zh-TW" altLang="en-US" sz="2400" dirty="0"/>
              <a:t> </a:t>
            </a:r>
            <a:r>
              <a:rPr lang="en-US" altLang="zh-TW" sz="2400" dirty="0"/>
              <a:t>0~1</a:t>
            </a:r>
            <a:r>
              <a:rPr lang="zh-CN" altLang="en-US" sz="2400" dirty="0"/>
              <a:t>之间的值</a:t>
            </a:r>
            <a:r>
              <a:rPr lang="zh-TW" altLang="en-US" sz="2400" dirty="0"/>
              <a:t>，</a:t>
            </a:r>
            <a:r>
              <a:rPr lang="zh-CN" altLang="en-US" sz="2400" dirty="0"/>
              <a:t>并满足</a:t>
            </a:r>
            <a:endParaRPr lang="en-US" altLang="zh-CN" sz="2400" dirty="0"/>
          </a:p>
          <a:p>
            <a:pPr marL="0" indent="0">
              <a:buNone/>
            </a:pPr>
            <a:endParaRPr lang="en-US" altLang="zh-CN" sz="2400" dirty="0"/>
          </a:p>
          <a:p>
            <a:pPr marL="0" indent="0">
              <a:buNone/>
            </a:pPr>
            <a:r>
              <a:rPr lang="en-US" altLang="zh-CN" sz="2400" dirty="0"/>
              <a:t>2</a:t>
            </a:r>
            <a:r>
              <a:rPr lang="zh-CN" altLang="en-US" sz="2400" dirty="0"/>
              <a:t>、计算聚类</a:t>
            </a:r>
            <a:r>
              <a:rPr lang="en-US" altLang="zh-CN" sz="2400" i="1" dirty="0" err="1">
                <a:latin typeface="Times New Roman" panose="02020603050405020304" pitchFamily="18" charset="0"/>
                <a:cs typeface="Times New Roman" panose="02020603050405020304" pitchFamily="18" charset="0"/>
              </a:rPr>
              <a:t>G</a:t>
            </a:r>
            <a:r>
              <a:rPr lang="en-US" altLang="zh-CN" sz="2400" i="1" baseline="-25000" dirty="0" err="1">
                <a:latin typeface="Times New Roman" panose="02020603050405020304" pitchFamily="18" charset="0"/>
                <a:cs typeface="Times New Roman" panose="02020603050405020304" pitchFamily="18" charset="0"/>
              </a:rPr>
              <a:t>i</a:t>
            </a:r>
            <a:r>
              <a:rPr lang="zh-CN" altLang="en-US" sz="2400" dirty="0"/>
              <a:t>的中心点</a:t>
            </a:r>
            <a:r>
              <a:rPr lang="en-US" altLang="zh-CN" sz="2400" i="1" dirty="0">
                <a:latin typeface="Times New Roman" panose="02020603050405020304" pitchFamily="18" charset="0"/>
                <a:cs typeface="Times New Roman" panose="02020603050405020304" pitchFamily="18" charset="0"/>
              </a:rPr>
              <a:t>C</a:t>
            </a:r>
            <a:r>
              <a:rPr lang="en-US" altLang="zh-CN" sz="2400" i="1" baseline="-25000" dirty="0">
                <a:latin typeface="Times New Roman" panose="02020603050405020304" pitchFamily="18" charset="0"/>
                <a:cs typeface="Times New Roman" panose="02020603050405020304" pitchFamily="18" charset="0"/>
              </a:rPr>
              <a:t>i</a:t>
            </a:r>
          </a:p>
          <a:p>
            <a:pPr marL="0" indent="0">
              <a:buNone/>
            </a:pPr>
            <a:endParaRPr lang="en-US" altLang="zh-CN" sz="2400" i="1" baseline="-25000" dirty="0">
              <a:latin typeface="Times New Roman" panose="02020603050405020304" pitchFamily="18" charset="0"/>
              <a:cs typeface="Times New Roman" panose="02020603050405020304" pitchFamily="18" charset="0"/>
            </a:endParaRPr>
          </a:p>
          <a:p>
            <a:pPr marL="0" indent="0">
              <a:buNone/>
            </a:pPr>
            <a:r>
              <a:rPr lang="en-US" altLang="zh-CN" sz="2400" dirty="0"/>
              <a:t>3</a:t>
            </a:r>
            <a:r>
              <a:rPr lang="zh-CN" altLang="en-US" sz="2400" dirty="0"/>
              <a:t>、计算目标函数值</a:t>
            </a:r>
            <a:r>
              <a:rPr lang="en-US" altLang="zh-CN" sz="2400" dirty="0"/>
              <a:t>J</a:t>
            </a:r>
            <a:r>
              <a:rPr lang="zh-CN" altLang="en-US" sz="2400" dirty="0"/>
              <a:t>，当本轮目标函数值与前一轮目标函数值的差小于所设定的容忍误差</a:t>
            </a:r>
            <a:r>
              <a:rPr lang="en-US" altLang="zh-TW" sz="2400" i="1" dirty="0">
                <a:latin typeface="Times New Roman" panose="02020603050405020304" pitchFamily="18" charset="0"/>
                <a:cs typeface="Times New Roman" panose="02020603050405020304" pitchFamily="18" charset="0"/>
              </a:rPr>
              <a:t>ε</a:t>
            </a:r>
            <a:r>
              <a:rPr lang="zh-TW" altLang="en-US" sz="2400" dirty="0"/>
              <a:t>，</a:t>
            </a:r>
            <a:r>
              <a:rPr lang="zh-CN" altLang="en-US" sz="2400" dirty="0"/>
              <a:t>即可结束迭代计算</a:t>
            </a:r>
            <a:r>
              <a:rPr lang="zh-TW" altLang="en-US" sz="2400" dirty="0"/>
              <a:t>，</a:t>
            </a:r>
            <a:r>
              <a:rPr lang="zh-CN" altLang="en-US" sz="2400" dirty="0"/>
              <a:t>否则执行步骤</a:t>
            </a:r>
            <a:r>
              <a:rPr lang="en-US" altLang="zh-CN" sz="2400" dirty="0"/>
              <a:t>4</a:t>
            </a:r>
            <a:r>
              <a:rPr lang="zh-TW" altLang="en-US" sz="2400" dirty="0"/>
              <a:t>。</a:t>
            </a:r>
            <a:endParaRPr lang="en-US" altLang="zh-TW" sz="2400" dirty="0"/>
          </a:p>
          <a:p>
            <a:pPr marL="0" indent="0">
              <a:buNone/>
            </a:pPr>
            <a:endParaRPr lang="en-US" altLang="zh-CN" sz="2400" dirty="0"/>
          </a:p>
          <a:p>
            <a:pPr marL="0" indent="0">
              <a:buNone/>
            </a:pPr>
            <a:endParaRPr lang="en-US" altLang="zh-CN" sz="2400" dirty="0"/>
          </a:p>
          <a:p>
            <a:pPr marL="0" indent="0">
              <a:buNone/>
            </a:pPr>
            <a:r>
              <a:rPr lang="en-US" altLang="zh-CN" sz="2400" dirty="0"/>
              <a:t>4</a:t>
            </a:r>
            <a:r>
              <a:rPr lang="zh-CN" altLang="en-US" sz="2400" dirty="0"/>
              <a:t>、计算隶属度矩阵</a:t>
            </a:r>
            <a:r>
              <a:rPr lang="en-US" altLang="zh-CN" sz="2400" i="1" dirty="0">
                <a:latin typeface="Times New Roman" panose="02020603050405020304" pitchFamily="18" charset="0"/>
                <a:cs typeface="Times New Roman" panose="02020603050405020304" pitchFamily="18" charset="0"/>
              </a:rPr>
              <a:t>U</a:t>
            </a:r>
            <a:r>
              <a:rPr lang="zh-TW" altLang="en-US" sz="2400" dirty="0"/>
              <a:t>，</a:t>
            </a:r>
            <a:endParaRPr lang="en-US" altLang="zh-TW" sz="2400" dirty="0"/>
          </a:p>
          <a:p>
            <a:pPr marL="0" indent="0">
              <a:buNone/>
            </a:pPr>
            <a:r>
              <a:rPr lang="en-US" altLang="zh-CN" sz="2400" dirty="0"/>
              <a:t>      </a:t>
            </a:r>
            <a:r>
              <a:rPr lang="zh-CN" altLang="en-US" sz="2400" dirty="0"/>
              <a:t>返回步骤</a:t>
            </a:r>
            <a:r>
              <a:rPr lang="en-US" altLang="zh-CN" sz="2400" dirty="0"/>
              <a:t>2</a:t>
            </a:r>
          </a:p>
          <a:p>
            <a:pPr marL="0" indent="0">
              <a:buNone/>
            </a:pPr>
            <a:endParaRPr lang="zh-CN" altLang="en-US" sz="2400"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54</a:t>
            </a:fld>
            <a:endParaRPr lang="en-US" altLang="zh-CN" dirty="0"/>
          </a:p>
        </p:txBody>
      </p:sp>
      <p:graphicFrame>
        <p:nvGraphicFramePr>
          <p:cNvPr id="5" name="对象 4"/>
          <p:cNvGraphicFramePr>
            <a:graphicFrameLocks noChangeAspect="1"/>
          </p:cNvGraphicFramePr>
          <p:nvPr>
            <p:extLst>
              <p:ext uri="{D42A27DB-BD31-4B8C-83A1-F6EECF244321}">
                <p14:modId xmlns:p14="http://schemas.microsoft.com/office/powerpoint/2010/main" val="1330052011"/>
              </p:ext>
            </p:extLst>
          </p:nvPr>
        </p:nvGraphicFramePr>
        <p:xfrm>
          <a:off x="3634756" y="1711007"/>
          <a:ext cx="2762250" cy="777875"/>
        </p:xfrm>
        <a:graphic>
          <a:graphicData uri="http://schemas.openxmlformats.org/presentationml/2006/ole">
            <mc:AlternateContent xmlns:mc="http://schemas.openxmlformats.org/markup-compatibility/2006">
              <mc:Choice xmlns:v="urn:schemas-microsoft-com:vml" Requires="v">
                <p:oleObj spid="_x0000_s495179" name="Equation" r:id="rId3" imgW="1536480" imgH="431640" progId="Equation.DSMT4">
                  <p:embed/>
                </p:oleObj>
              </mc:Choice>
              <mc:Fallback>
                <p:oleObj name="Equation" r:id="rId3" imgW="1536480" imgH="431640" progId="Equation.DSMT4">
                  <p:embed/>
                  <p:pic>
                    <p:nvPicPr>
                      <p:cNvPr id="0" name=""/>
                      <p:cNvPicPr>
                        <a:picLocks noChangeAspect="1" noChangeArrowheads="1"/>
                      </p:cNvPicPr>
                      <p:nvPr/>
                    </p:nvPicPr>
                    <p:blipFill>
                      <a:blip r:embed="rId4"/>
                      <a:srcRect/>
                      <a:stretch>
                        <a:fillRect/>
                      </a:stretch>
                    </p:blipFill>
                    <p:spPr bwMode="auto">
                      <a:xfrm>
                        <a:off x="3634756" y="1711007"/>
                        <a:ext cx="2762250" cy="777875"/>
                      </a:xfrm>
                      <a:prstGeom prst="rect">
                        <a:avLst/>
                      </a:prstGeom>
                      <a:noFill/>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124186176"/>
              </p:ext>
            </p:extLst>
          </p:nvPr>
        </p:nvGraphicFramePr>
        <p:xfrm>
          <a:off x="4635500" y="2482658"/>
          <a:ext cx="2511425" cy="801688"/>
        </p:xfrm>
        <a:graphic>
          <a:graphicData uri="http://schemas.openxmlformats.org/presentationml/2006/ole">
            <mc:AlternateContent xmlns:mc="http://schemas.openxmlformats.org/markup-compatibility/2006">
              <mc:Choice xmlns:v="urn:schemas-microsoft-com:vml" Requires="v">
                <p:oleObj spid="_x0000_s495180" name="Equation" r:id="rId5" imgW="1396800" imgH="444240" progId="Equation.DSMT4">
                  <p:embed/>
                </p:oleObj>
              </mc:Choice>
              <mc:Fallback>
                <p:oleObj name="Equation" r:id="rId5" imgW="1396800" imgH="444240" progId="Equation.DSMT4">
                  <p:embed/>
                  <p:pic>
                    <p:nvPicPr>
                      <p:cNvPr id="0" name=""/>
                      <p:cNvPicPr>
                        <a:picLocks noChangeAspect="1" noChangeArrowheads="1"/>
                      </p:cNvPicPr>
                      <p:nvPr/>
                    </p:nvPicPr>
                    <p:blipFill>
                      <a:blip r:embed="rId6"/>
                      <a:srcRect/>
                      <a:stretch>
                        <a:fillRect/>
                      </a:stretch>
                    </p:blipFill>
                    <p:spPr bwMode="auto">
                      <a:xfrm>
                        <a:off x="4635500" y="2482658"/>
                        <a:ext cx="2511425" cy="801688"/>
                      </a:xfrm>
                      <a:prstGeom prst="rect">
                        <a:avLst/>
                      </a:prstGeom>
                      <a:noFill/>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107041387"/>
              </p:ext>
            </p:extLst>
          </p:nvPr>
        </p:nvGraphicFramePr>
        <p:xfrm>
          <a:off x="1647205" y="4313493"/>
          <a:ext cx="3494088" cy="800100"/>
        </p:xfrm>
        <a:graphic>
          <a:graphicData uri="http://schemas.openxmlformats.org/presentationml/2006/ole">
            <mc:AlternateContent xmlns:mc="http://schemas.openxmlformats.org/markup-compatibility/2006">
              <mc:Choice xmlns:v="urn:schemas-microsoft-com:vml" Requires="v">
                <p:oleObj spid="_x0000_s495181" name="Equation" r:id="rId7" imgW="1942920" imgH="444240" progId="Equation.DSMT4">
                  <p:embed/>
                </p:oleObj>
              </mc:Choice>
              <mc:Fallback>
                <p:oleObj name="Equation" r:id="rId7" imgW="1942920" imgH="444240" progId="Equation.DSMT4">
                  <p:embed/>
                  <p:pic>
                    <p:nvPicPr>
                      <p:cNvPr id="0" name=""/>
                      <p:cNvPicPr>
                        <a:picLocks noChangeAspect="1" noChangeArrowheads="1"/>
                      </p:cNvPicPr>
                      <p:nvPr/>
                    </p:nvPicPr>
                    <p:blipFill>
                      <a:blip r:embed="rId8"/>
                      <a:srcRect/>
                      <a:stretch>
                        <a:fillRect/>
                      </a:stretch>
                    </p:blipFill>
                    <p:spPr bwMode="auto">
                      <a:xfrm>
                        <a:off x="1647205" y="4313493"/>
                        <a:ext cx="3494088" cy="800100"/>
                      </a:xfrm>
                      <a:prstGeom prst="rect">
                        <a:avLst/>
                      </a:prstGeom>
                      <a:noFill/>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231683546"/>
              </p:ext>
            </p:extLst>
          </p:nvPr>
        </p:nvGraphicFramePr>
        <p:xfrm>
          <a:off x="5479115" y="4547177"/>
          <a:ext cx="4347205" cy="1940347"/>
        </p:xfrm>
        <a:graphic>
          <a:graphicData uri="http://schemas.openxmlformats.org/presentationml/2006/ole">
            <mc:AlternateContent xmlns:mc="http://schemas.openxmlformats.org/markup-compatibility/2006">
              <mc:Choice xmlns:v="urn:schemas-microsoft-com:vml" Requires="v">
                <p:oleObj spid="_x0000_s495182" name="Equation" r:id="rId9" imgW="2565360" imgH="1143000" progId="Equation.DSMT4">
                  <p:embed/>
                </p:oleObj>
              </mc:Choice>
              <mc:Fallback>
                <p:oleObj name="Equation" r:id="rId9" imgW="2565360" imgH="1143000" progId="Equation.DSMT4">
                  <p:embed/>
                  <p:pic>
                    <p:nvPicPr>
                      <p:cNvPr id="0" name=""/>
                      <p:cNvPicPr>
                        <a:picLocks noChangeAspect="1" noChangeArrowheads="1"/>
                      </p:cNvPicPr>
                      <p:nvPr/>
                    </p:nvPicPr>
                    <p:blipFill>
                      <a:blip r:embed="rId10"/>
                      <a:srcRect/>
                      <a:stretch>
                        <a:fillRect/>
                      </a:stretch>
                    </p:blipFill>
                    <p:spPr bwMode="auto">
                      <a:xfrm>
                        <a:off x="5479115" y="4547177"/>
                        <a:ext cx="4347205" cy="1940347"/>
                      </a:xfrm>
                      <a:prstGeom prst="rect">
                        <a:avLst/>
                      </a:prstGeom>
                      <a:solidFill>
                        <a:schemeClr val="bg1"/>
                      </a:solidFill>
                      <a:extLst/>
                    </p:spPr>
                  </p:pic>
                </p:oleObj>
              </mc:Fallback>
            </mc:AlternateContent>
          </a:graphicData>
        </a:graphic>
      </p:graphicFrame>
    </p:spTree>
    <p:extLst>
      <p:ext uri="{BB962C8B-B14F-4D97-AF65-F5344CB8AC3E}">
        <p14:creationId xmlns:p14="http://schemas.microsoft.com/office/powerpoint/2010/main" val="17245848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18.6 </a:t>
            </a:r>
            <a:r>
              <a:rPr lang="zh-CN" altLang="en-US" dirty="0">
                <a:latin typeface="宋体" pitchFamily="2" charset="-122"/>
                <a:ea typeface="宋体" pitchFamily="2" charset="-122"/>
              </a:rPr>
              <a:t>基于深度学习的聚类方法</a:t>
            </a:r>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55</a:t>
            </a:fld>
            <a:endParaRPr lang="en-US" altLang="zh-CN" dirty="0"/>
          </a:p>
        </p:txBody>
      </p:sp>
      <p:pic>
        <p:nvPicPr>
          <p:cNvPr id="11" name="图片 10">
            <a:extLst>
              <a:ext uri="{FF2B5EF4-FFF2-40B4-BE49-F238E27FC236}">
                <a16:creationId xmlns:a16="http://schemas.microsoft.com/office/drawing/2014/main" id="{F49633E2-61F0-4BE1-AC39-8D9EF7A5E6E7}"/>
              </a:ext>
            </a:extLst>
          </p:cNvPr>
          <p:cNvPicPr>
            <a:picLocks noChangeAspect="1"/>
          </p:cNvPicPr>
          <p:nvPr/>
        </p:nvPicPr>
        <p:blipFill>
          <a:blip r:embed="rId2"/>
          <a:stretch>
            <a:fillRect/>
          </a:stretch>
        </p:blipFill>
        <p:spPr>
          <a:xfrm>
            <a:off x="0" y="1124744"/>
            <a:ext cx="12192000" cy="5064369"/>
          </a:xfrm>
          <a:prstGeom prst="rect">
            <a:avLst/>
          </a:prstGeom>
        </p:spPr>
      </p:pic>
    </p:spTree>
    <p:extLst>
      <p:ext uri="{BB962C8B-B14F-4D97-AF65-F5344CB8AC3E}">
        <p14:creationId xmlns:p14="http://schemas.microsoft.com/office/powerpoint/2010/main" val="38826973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18.6 </a:t>
            </a:r>
            <a:r>
              <a:rPr lang="zh-CN" altLang="en-US" dirty="0">
                <a:latin typeface="宋体" pitchFamily="2" charset="-122"/>
                <a:ea typeface="宋体" pitchFamily="2" charset="-122"/>
              </a:rPr>
              <a:t>基于深度学习的聚类方法</a:t>
            </a:r>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56</a:t>
            </a:fld>
            <a:endParaRPr lang="en-US" altLang="zh-CN" dirty="0"/>
          </a:p>
        </p:txBody>
      </p:sp>
      <p:sp>
        <p:nvSpPr>
          <p:cNvPr id="5" name="Title 1">
            <a:extLst>
              <a:ext uri="{FF2B5EF4-FFF2-40B4-BE49-F238E27FC236}">
                <a16:creationId xmlns:a16="http://schemas.microsoft.com/office/drawing/2014/main" id="{01883789-9390-4D9E-AB3F-F10B6FB96348}"/>
              </a:ext>
            </a:extLst>
          </p:cNvPr>
          <p:cNvSpPr txBox="1">
            <a:spLocks/>
          </p:cNvSpPr>
          <p:nvPr/>
        </p:nvSpPr>
        <p:spPr>
          <a:xfrm>
            <a:off x="495300" y="980728"/>
            <a:ext cx="8229600" cy="1143000"/>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3300" kern="1200">
                <a:solidFill>
                  <a:schemeClr val="tx1"/>
                </a:solidFill>
                <a:latin typeface="+mj-lt"/>
                <a:ea typeface="+mj-ea"/>
                <a:cs typeface="+mj-cs"/>
              </a:defRPr>
            </a:lvl1pPr>
          </a:lstStyle>
          <a:p>
            <a:pPr marL="0" marR="0" lvl="0" indent="0" algn="l" defTabSz="342900" rtl="0" eaLnBrk="1" fontAlgn="auto" latinLnBrk="0" hangingPunct="1">
              <a:lnSpc>
                <a:spcPct val="100000"/>
              </a:lnSpc>
              <a:spcBef>
                <a:spcPct val="0"/>
              </a:spcBef>
              <a:spcAft>
                <a:spcPts val="0"/>
              </a:spcAft>
              <a:buClrTx/>
              <a:buSzTx/>
              <a:buFontTx/>
              <a:buNone/>
              <a:tabLst/>
              <a:defRPr/>
            </a:pPr>
            <a:endParaRPr kumimoji="0" lang="en-US" sz="3300" b="0" i="0" u="none" strike="noStrike" kern="1200" cap="none" spc="0" normalizeH="0" baseline="0" noProof="0" dirty="0">
              <a:ln>
                <a:noFill/>
              </a:ln>
              <a:solidFill>
                <a:sysClr val="windowText" lastClr="000000"/>
              </a:solidFill>
              <a:effectLst/>
              <a:uLnTx/>
              <a:uFillTx/>
              <a:latin typeface="Calibri"/>
              <a:ea typeface="+mj-ea"/>
              <a:cs typeface="+mj-cs"/>
            </a:endParaRPr>
          </a:p>
        </p:txBody>
      </p:sp>
      <p:pic>
        <p:nvPicPr>
          <p:cNvPr id="6" name="图片 5">
            <a:extLst>
              <a:ext uri="{FF2B5EF4-FFF2-40B4-BE49-F238E27FC236}">
                <a16:creationId xmlns:a16="http://schemas.microsoft.com/office/drawing/2014/main" id="{61DE6B45-1622-45BA-BD10-FCC0681C8FAE}"/>
              </a:ext>
            </a:extLst>
          </p:cNvPr>
          <p:cNvPicPr>
            <a:picLocks noChangeAspect="1"/>
          </p:cNvPicPr>
          <p:nvPr/>
        </p:nvPicPr>
        <p:blipFill>
          <a:blip r:embed="rId2"/>
          <a:stretch>
            <a:fillRect/>
          </a:stretch>
        </p:blipFill>
        <p:spPr>
          <a:xfrm>
            <a:off x="4308798" y="3890231"/>
            <a:ext cx="3128322" cy="1922216"/>
          </a:xfrm>
          <a:prstGeom prst="rect">
            <a:avLst/>
          </a:prstGeom>
        </p:spPr>
      </p:pic>
      <p:pic>
        <p:nvPicPr>
          <p:cNvPr id="7" name="图片 6">
            <a:extLst>
              <a:ext uri="{FF2B5EF4-FFF2-40B4-BE49-F238E27FC236}">
                <a16:creationId xmlns:a16="http://schemas.microsoft.com/office/drawing/2014/main" id="{42D98E39-EF79-42E2-92EE-32C63FF5B5EB}"/>
              </a:ext>
            </a:extLst>
          </p:cNvPr>
          <p:cNvPicPr>
            <a:picLocks noChangeAspect="1"/>
          </p:cNvPicPr>
          <p:nvPr/>
        </p:nvPicPr>
        <p:blipFill>
          <a:blip r:embed="rId3"/>
          <a:stretch>
            <a:fillRect/>
          </a:stretch>
        </p:blipFill>
        <p:spPr>
          <a:xfrm>
            <a:off x="188439" y="959677"/>
            <a:ext cx="9144000" cy="5438173"/>
          </a:xfrm>
          <a:prstGeom prst="rect">
            <a:avLst/>
          </a:prstGeom>
        </p:spPr>
      </p:pic>
      <p:sp>
        <p:nvSpPr>
          <p:cNvPr id="8" name="矩形 7">
            <a:extLst>
              <a:ext uri="{FF2B5EF4-FFF2-40B4-BE49-F238E27FC236}">
                <a16:creationId xmlns:a16="http://schemas.microsoft.com/office/drawing/2014/main" id="{A1B9D608-5584-456B-B666-490FC5243693}"/>
              </a:ext>
            </a:extLst>
          </p:cNvPr>
          <p:cNvSpPr/>
          <p:nvPr/>
        </p:nvSpPr>
        <p:spPr>
          <a:xfrm>
            <a:off x="9501651" y="2869913"/>
            <a:ext cx="2501910" cy="954107"/>
          </a:xfrm>
          <a:prstGeom prst="rect">
            <a:avLst/>
          </a:prstGeom>
        </p:spPr>
        <p:txBody>
          <a:bodyPr wrap="square">
            <a:spAutoFit/>
          </a:bodyPr>
          <a:lstStyle/>
          <a:p>
            <a:pPr lvl="0" algn="ctr" defTabSz="457200">
              <a:defRPr/>
            </a:pPr>
            <a:r>
              <a:rPr lang="zh-CN" altLang="en-US" sz="2800" kern="0" dirty="0">
                <a:latin typeface="+mn-ea"/>
              </a:rPr>
              <a:t>所有参数都是通过学习得到</a:t>
            </a:r>
            <a:endParaRPr lang="zh-TW" altLang="en-US" sz="2800" kern="0" dirty="0">
              <a:latin typeface="+mn-ea"/>
            </a:endParaRPr>
          </a:p>
        </p:txBody>
      </p:sp>
      <p:sp>
        <p:nvSpPr>
          <p:cNvPr id="9" name="矩形 8">
            <a:extLst>
              <a:ext uri="{FF2B5EF4-FFF2-40B4-BE49-F238E27FC236}">
                <a16:creationId xmlns:a16="http://schemas.microsoft.com/office/drawing/2014/main" id="{FE5EE09E-8405-41A0-B7C3-992CC47577D3}"/>
              </a:ext>
            </a:extLst>
          </p:cNvPr>
          <p:cNvSpPr/>
          <p:nvPr/>
        </p:nvSpPr>
        <p:spPr>
          <a:xfrm>
            <a:off x="9501651" y="4374285"/>
            <a:ext cx="2501910" cy="523220"/>
          </a:xfrm>
          <a:prstGeom prst="rect">
            <a:avLst/>
          </a:prstGeom>
        </p:spPr>
        <p:txBody>
          <a:bodyPr wrap="square">
            <a:spAutoFit/>
          </a:bodyPr>
          <a:lstStyle/>
          <a:p>
            <a:pPr lvl="0" algn="ctr" defTabSz="457200">
              <a:defRPr/>
            </a:pPr>
            <a:r>
              <a:rPr lang="zh-CN" altLang="en-US" sz="2800" kern="0" dirty="0">
                <a:latin typeface="+mn-ea"/>
              </a:rPr>
              <a:t>端到端的学习</a:t>
            </a:r>
            <a:endParaRPr lang="zh-TW" altLang="en-US" sz="2800" kern="0" dirty="0">
              <a:latin typeface="+mn-ea"/>
            </a:endParaRPr>
          </a:p>
        </p:txBody>
      </p:sp>
    </p:spTree>
    <p:extLst>
      <p:ext uri="{BB962C8B-B14F-4D97-AF65-F5344CB8AC3E}">
        <p14:creationId xmlns:p14="http://schemas.microsoft.com/office/powerpoint/2010/main" val="1218792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18.5 </a:t>
            </a:r>
            <a:r>
              <a:rPr lang="zh-CN" altLang="zh-CN" dirty="0">
                <a:latin typeface="宋体" pitchFamily="2" charset="-122"/>
                <a:ea typeface="宋体" pitchFamily="2" charset="-122"/>
              </a:rPr>
              <a:t>模糊</a:t>
            </a:r>
            <a:r>
              <a:rPr lang="en-US" altLang="zh-CN" dirty="0">
                <a:latin typeface="宋体" pitchFamily="2" charset="-122"/>
                <a:ea typeface="宋体" pitchFamily="2" charset="-122"/>
              </a:rPr>
              <a:t>K-</a:t>
            </a:r>
            <a:r>
              <a:rPr lang="zh-CN" altLang="zh-CN" dirty="0">
                <a:latin typeface="宋体" pitchFamily="2" charset="-122"/>
                <a:ea typeface="宋体" pitchFamily="2" charset="-122"/>
              </a:rPr>
              <a:t>均值聚类算法</a:t>
            </a:r>
            <a:endParaRPr lang="zh-CN" altLang="en-US" dirty="0"/>
          </a:p>
        </p:txBody>
      </p:sp>
      <p:sp>
        <p:nvSpPr>
          <p:cNvPr id="3" name="内容占位符 2"/>
          <p:cNvSpPr>
            <a:spLocks noGrp="1"/>
          </p:cNvSpPr>
          <p:nvPr>
            <p:ph idx="1"/>
          </p:nvPr>
        </p:nvSpPr>
        <p:spPr>
          <a:xfrm>
            <a:off x="355600" y="918277"/>
            <a:ext cx="11277600" cy="5334000"/>
          </a:xfrm>
        </p:spPr>
        <p:txBody>
          <a:bodyPr/>
          <a:lstStyle/>
          <a:p>
            <a:r>
              <a:rPr lang="zh-CN" altLang="en-US" dirty="0">
                <a:solidFill>
                  <a:srgbClr val="FF0000"/>
                </a:solidFill>
              </a:rPr>
              <a:t>例题</a:t>
            </a:r>
            <a:r>
              <a:rPr lang="zh-CN" altLang="en-US" dirty="0"/>
              <a:t>：</a:t>
            </a:r>
            <a:r>
              <a:rPr lang="zh-CN" altLang="en-US" sz="2000" dirty="0"/>
              <a:t>有</a:t>
            </a:r>
            <a:r>
              <a:rPr lang="en-US" altLang="zh-CN" sz="2000" dirty="0"/>
              <a:t>15</a:t>
            </a:r>
            <a:r>
              <a:rPr lang="zh-CN" altLang="en-US" sz="2000" dirty="0"/>
              <a:t>个二维样本，求模糊</a:t>
            </a:r>
            <a:r>
              <a:rPr lang="en-US" altLang="zh-CN" sz="2000" dirty="0"/>
              <a:t>k</a:t>
            </a:r>
            <a:r>
              <a:rPr lang="zh-CN" altLang="en-US" sz="2000" dirty="0"/>
              <a:t>均值聚类结果</a:t>
            </a:r>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57</a:t>
            </a:fld>
            <a:endParaRPr lang="en-US" altLang="zh-CN" dirty="0"/>
          </a:p>
        </p:txBody>
      </p:sp>
      <p:pic>
        <p:nvPicPr>
          <p:cNvPr id="6" name="图片 5"/>
          <p:cNvPicPr>
            <a:picLocks noChangeAspect="1"/>
          </p:cNvPicPr>
          <p:nvPr/>
        </p:nvPicPr>
        <p:blipFill>
          <a:blip r:embed="rId3"/>
          <a:stretch>
            <a:fillRect/>
          </a:stretch>
        </p:blipFill>
        <p:spPr>
          <a:xfrm>
            <a:off x="193068" y="1425530"/>
            <a:ext cx="8028384" cy="1534492"/>
          </a:xfrm>
          <a:prstGeom prst="rect">
            <a:avLst/>
          </a:prstGeom>
        </p:spPr>
      </p:pic>
      <p:pic>
        <p:nvPicPr>
          <p:cNvPr id="7" name="图片 6"/>
          <p:cNvPicPr>
            <a:picLocks noChangeAspect="1"/>
          </p:cNvPicPr>
          <p:nvPr/>
        </p:nvPicPr>
        <p:blipFill>
          <a:blip r:embed="rId4"/>
          <a:stretch>
            <a:fillRect/>
          </a:stretch>
        </p:blipFill>
        <p:spPr>
          <a:xfrm>
            <a:off x="8577052" y="525714"/>
            <a:ext cx="4499992" cy="2676329"/>
          </a:xfrm>
          <a:prstGeom prst="rect">
            <a:avLst/>
          </a:prstGeom>
        </p:spPr>
      </p:pic>
      <p:sp>
        <p:nvSpPr>
          <p:cNvPr id="8" name="矩形 7"/>
          <p:cNvSpPr/>
          <p:nvPr/>
        </p:nvSpPr>
        <p:spPr>
          <a:xfrm>
            <a:off x="141981" y="3090889"/>
            <a:ext cx="4572000" cy="400110"/>
          </a:xfrm>
          <a:prstGeom prst="rect">
            <a:avLst/>
          </a:prstGeom>
        </p:spPr>
        <p:txBody>
          <a:bodyPr>
            <a:spAutoFit/>
          </a:bodyPr>
          <a:lstStyle/>
          <a:p>
            <a:r>
              <a:rPr lang="zh-CN" altLang="en-US" sz="2000" dirty="0"/>
              <a:t>解：设</a:t>
            </a:r>
            <a:r>
              <a:rPr lang="zh-TW" altLang="en-US" sz="2000" dirty="0"/>
              <a:t> </a:t>
            </a:r>
            <a:r>
              <a:rPr lang="en-US" altLang="zh-TW" sz="2000" dirty="0"/>
              <a:t>k=2</a:t>
            </a:r>
            <a:r>
              <a:rPr lang="zh-TW" altLang="en-US" sz="2000" dirty="0"/>
              <a:t>，</a:t>
            </a:r>
            <a:r>
              <a:rPr lang="zh-CN" altLang="en-US" sz="2000" dirty="0"/>
              <a:t>初始化隶属度矩阵</a:t>
            </a:r>
            <a:r>
              <a:rPr lang="en-US" altLang="zh-CN" sz="2000" dirty="0"/>
              <a:t>U</a:t>
            </a:r>
            <a:endParaRPr lang="zh-CN" altLang="en-US" sz="2000" dirty="0"/>
          </a:p>
        </p:txBody>
      </p:sp>
      <p:pic>
        <p:nvPicPr>
          <p:cNvPr id="9" name="图片 8"/>
          <p:cNvPicPr>
            <a:picLocks noChangeAspect="1"/>
          </p:cNvPicPr>
          <p:nvPr/>
        </p:nvPicPr>
        <p:blipFill>
          <a:blip r:embed="rId5"/>
          <a:stretch>
            <a:fillRect/>
          </a:stretch>
        </p:blipFill>
        <p:spPr>
          <a:xfrm>
            <a:off x="4314890" y="3073426"/>
            <a:ext cx="4032448" cy="1000341"/>
          </a:xfrm>
          <a:prstGeom prst="rect">
            <a:avLst/>
          </a:prstGeom>
        </p:spPr>
      </p:pic>
      <p:sp>
        <p:nvSpPr>
          <p:cNvPr id="10" name="矩形 9"/>
          <p:cNvSpPr/>
          <p:nvPr/>
        </p:nvSpPr>
        <p:spPr>
          <a:xfrm>
            <a:off x="182138" y="3769878"/>
            <a:ext cx="4198585" cy="400110"/>
          </a:xfrm>
          <a:prstGeom prst="rect">
            <a:avLst/>
          </a:prstGeom>
        </p:spPr>
        <p:txBody>
          <a:bodyPr wrap="none">
            <a:spAutoFit/>
          </a:bodyPr>
          <a:lstStyle/>
          <a:p>
            <a:r>
              <a:rPr lang="zh-CN" altLang="en-US" sz="2000" dirty="0"/>
              <a:t>设</a:t>
            </a:r>
            <a:r>
              <a:rPr lang="en-US" altLang="zh-TW" sz="2000" dirty="0"/>
              <a:t>m=1.25</a:t>
            </a:r>
            <a:r>
              <a:rPr lang="zh-TW" altLang="en-US" sz="2000" dirty="0"/>
              <a:t>，</a:t>
            </a:r>
            <a:r>
              <a:rPr lang="en-US" altLang="zh-TW" sz="2000" dirty="0"/>
              <a:t>ε=0.01</a:t>
            </a:r>
            <a:r>
              <a:rPr lang="zh-TW" altLang="en-US" sz="2000" dirty="0"/>
              <a:t>，</a:t>
            </a:r>
            <a:r>
              <a:rPr lang="en-US" altLang="zh-TW" sz="2000" dirty="0"/>
              <a:t>||.||</a:t>
            </a:r>
            <a:r>
              <a:rPr lang="zh-CN" altLang="en-US" sz="2000" dirty="0"/>
              <a:t>为欧式距离</a:t>
            </a:r>
          </a:p>
        </p:txBody>
      </p:sp>
      <p:sp>
        <p:nvSpPr>
          <p:cNvPr id="11" name="矩形 10"/>
          <p:cNvSpPr/>
          <p:nvPr/>
        </p:nvSpPr>
        <p:spPr>
          <a:xfrm>
            <a:off x="156044" y="4169988"/>
            <a:ext cx="7378938" cy="707886"/>
          </a:xfrm>
          <a:prstGeom prst="rect">
            <a:avLst/>
          </a:prstGeom>
        </p:spPr>
        <p:txBody>
          <a:bodyPr wrap="square">
            <a:spAutoFit/>
          </a:bodyPr>
          <a:lstStyle/>
          <a:p>
            <a:r>
              <a:rPr lang="zh-CN" altLang="en-US" sz="2000" dirty="0"/>
              <a:t>按照</a:t>
            </a:r>
            <a:r>
              <a:rPr lang="en-US" altLang="zh-CN" sz="2000" dirty="0"/>
              <a:t>Fuzzy k-Means</a:t>
            </a:r>
            <a:r>
              <a:rPr lang="zh-CN" altLang="en-US" sz="2000" dirty="0"/>
              <a:t>算法的四个步骤进行运算，迭代</a:t>
            </a:r>
            <a:r>
              <a:rPr lang="en-US" altLang="zh-CN" sz="2000" dirty="0"/>
              <a:t>6</a:t>
            </a:r>
            <a:r>
              <a:rPr lang="zh-CN" altLang="en-US" sz="2000" dirty="0"/>
              <a:t>次后停止。</a:t>
            </a:r>
            <a:endParaRPr lang="en-US" altLang="zh-CN" sz="2000" dirty="0"/>
          </a:p>
          <a:p>
            <a:r>
              <a:rPr lang="zh-CN" altLang="en-US" sz="2000" dirty="0"/>
              <a:t>最后的隶属度矩阵</a:t>
            </a:r>
            <a:r>
              <a:rPr lang="en-US" altLang="zh-CN" sz="2000" dirty="0"/>
              <a:t>U</a:t>
            </a:r>
            <a:r>
              <a:rPr lang="zh-CN" altLang="en-US" sz="2000" dirty="0"/>
              <a:t>为：</a:t>
            </a:r>
            <a:r>
              <a:rPr lang="zh-TW" altLang="en-US" sz="2000" dirty="0"/>
              <a:t> </a:t>
            </a:r>
            <a:endParaRPr lang="zh-CN" altLang="en-US" sz="2000" dirty="0"/>
          </a:p>
        </p:txBody>
      </p:sp>
      <p:pic>
        <p:nvPicPr>
          <p:cNvPr id="14" name="图片 13"/>
          <p:cNvPicPr>
            <a:picLocks noChangeAspect="1"/>
          </p:cNvPicPr>
          <p:nvPr/>
        </p:nvPicPr>
        <p:blipFill>
          <a:blip r:embed="rId6"/>
          <a:stretch>
            <a:fillRect/>
          </a:stretch>
        </p:blipFill>
        <p:spPr>
          <a:xfrm>
            <a:off x="8262450" y="3423239"/>
            <a:ext cx="4956832" cy="2800935"/>
          </a:xfrm>
          <a:prstGeom prst="rect">
            <a:avLst/>
          </a:prstGeom>
        </p:spPr>
      </p:pic>
      <p:sp>
        <p:nvSpPr>
          <p:cNvPr id="13" name="矩形 12"/>
          <p:cNvSpPr/>
          <p:nvPr/>
        </p:nvSpPr>
        <p:spPr>
          <a:xfrm>
            <a:off x="3202123" y="5969525"/>
            <a:ext cx="3775393" cy="400110"/>
          </a:xfrm>
          <a:prstGeom prst="rect">
            <a:avLst/>
          </a:prstGeom>
        </p:spPr>
        <p:txBody>
          <a:bodyPr wrap="none">
            <a:spAutoFit/>
          </a:bodyPr>
          <a:lstStyle/>
          <a:p>
            <a:r>
              <a:rPr lang="zh-CN" altLang="en-US" sz="2000" dirty="0"/>
              <a:t>聚类后两个类的中心点坐标为</a:t>
            </a:r>
            <a:r>
              <a:rPr lang="zh-TW" altLang="en-US" sz="2000" dirty="0"/>
              <a:t>：</a:t>
            </a:r>
            <a:endParaRPr lang="en-US" altLang="zh-TW" sz="2000" dirty="0"/>
          </a:p>
        </p:txBody>
      </p:sp>
      <p:pic>
        <p:nvPicPr>
          <p:cNvPr id="12" name="图片 11"/>
          <p:cNvPicPr>
            <a:picLocks noChangeAspect="1"/>
          </p:cNvPicPr>
          <p:nvPr/>
        </p:nvPicPr>
        <p:blipFill>
          <a:blip r:embed="rId7"/>
          <a:stretch>
            <a:fillRect/>
          </a:stretch>
        </p:blipFill>
        <p:spPr>
          <a:xfrm>
            <a:off x="0" y="4859555"/>
            <a:ext cx="8443598" cy="887397"/>
          </a:xfrm>
          <a:prstGeom prst="rect">
            <a:avLst/>
          </a:prstGeom>
        </p:spPr>
      </p:pic>
      <p:sp>
        <p:nvSpPr>
          <p:cNvPr id="5" name="矩形 4"/>
          <p:cNvSpPr/>
          <p:nvPr/>
        </p:nvSpPr>
        <p:spPr>
          <a:xfrm>
            <a:off x="6728730" y="5901009"/>
            <a:ext cx="6096000" cy="646331"/>
          </a:xfrm>
          <a:prstGeom prst="rect">
            <a:avLst/>
          </a:prstGeom>
        </p:spPr>
        <p:txBody>
          <a:bodyPr>
            <a:spAutoFit/>
          </a:bodyPr>
          <a:lstStyle/>
          <a:p>
            <a:r>
              <a:rPr lang="en-US" altLang="zh-TW" dirty="0"/>
              <a:t>C</a:t>
            </a:r>
            <a:r>
              <a:rPr lang="en-US" altLang="zh-TW" baseline="-25000" dirty="0"/>
              <a:t>1</a:t>
            </a:r>
            <a:r>
              <a:rPr lang="en-US" altLang="zh-CN" dirty="0"/>
              <a:t>=</a:t>
            </a:r>
            <a:r>
              <a:rPr lang="zh-CN" altLang="en-US" dirty="0"/>
              <a:t>（</a:t>
            </a:r>
            <a:r>
              <a:rPr lang="en-US" altLang="zh-CN" dirty="0"/>
              <a:t>0.88</a:t>
            </a:r>
            <a:r>
              <a:rPr lang="zh-CN" altLang="en-US" dirty="0"/>
              <a:t>，</a:t>
            </a:r>
            <a:r>
              <a:rPr lang="en-US" altLang="zh-CN" dirty="0"/>
              <a:t>2</a:t>
            </a:r>
            <a:r>
              <a:rPr lang="zh-CN" altLang="en-US" dirty="0"/>
              <a:t>）</a:t>
            </a:r>
            <a:endParaRPr lang="en-US" altLang="zh-CN" dirty="0"/>
          </a:p>
          <a:p>
            <a:r>
              <a:rPr lang="en-US" altLang="zh-CN" dirty="0"/>
              <a:t>C</a:t>
            </a:r>
            <a:r>
              <a:rPr lang="en-US" altLang="zh-CN" baseline="-25000" dirty="0"/>
              <a:t>2</a:t>
            </a:r>
            <a:r>
              <a:rPr lang="en-US" altLang="zh-CN" dirty="0"/>
              <a:t>=</a:t>
            </a:r>
            <a:r>
              <a:rPr lang="zh-CN" altLang="en-US" dirty="0"/>
              <a:t>（</a:t>
            </a:r>
            <a:r>
              <a:rPr lang="en-US" altLang="zh-CN" dirty="0"/>
              <a:t>5.14</a:t>
            </a:r>
            <a:r>
              <a:rPr lang="zh-CN" altLang="en-US" dirty="0"/>
              <a:t>，</a:t>
            </a:r>
            <a:r>
              <a:rPr lang="en-US" altLang="zh-CN" dirty="0"/>
              <a:t>2</a:t>
            </a:r>
            <a:r>
              <a:rPr lang="zh-CN" altLang="en-US" dirty="0"/>
              <a:t>）</a:t>
            </a:r>
          </a:p>
        </p:txBody>
      </p:sp>
    </p:spTree>
    <p:extLst>
      <p:ext uri="{BB962C8B-B14F-4D97-AF65-F5344CB8AC3E}">
        <p14:creationId xmlns:p14="http://schemas.microsoft.com/office/powerpoint/2010/main" val="30774207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17.3 </a:t>
            </a:r>
            <a:r>
              <a:rPr lang="zh-CN" altLang="zh-CN" dirty="0">
                <a:latin typeface="宋体" pitchFamily="2" charset="-122"/>
                <a:ea typeface="宋体" pitchFamily="2" charset="-122"/>
              </a:rPr>
              <a:t>模糊</a:t>
            </a:r>
            <a:r>
              <a:rPr lang="en-US" altLang="zh-CN" dirty="0">
                <a:latin typeface="宋体" pitchFamily="2" charset="-122"/>
                <a:ea typeface="宋体" pitchFamily="2" charset="-122"/>
              </a:rPr>
              <a:t>K-</a:t>
            </a:r>
            <a:r>
              <a:rPr lang="zh-CN" altLang="zh-CN" dirty="0">
                <a:latin typeface="宋体" pitchFamily="2" charset="-122"/>
                <a:ea typeface="宋体" pitchFamily="2" charset="-122"/>
              </a:rPr>
              <a:t>均值聚类算法</a:t>
            </a:r>
            <a:endParaRPr lang="zh-CN" altLang="en-US" dirty="0"/>
          </a:p>
        </p:txBody>
      </p:sp>
      <p:sp>
        <p:nvSpPr>
          <p:cNvPr id="3" name="内容占位符 2"/>
          <p:cNvSpPr>
            <a:spLocks noGrp="1"/>
          </p:cNvSpPr>
          <p:nvPr>
            <p:ph idx="1"/>
          </p:nvPr>
        </p:nvSpPr>
        <p:spPr/>
        <p:txBody>
          <a:bodyPr/>
          <a:lstStyle/>
          <a:p>
            <a:r>
              <a:rPr lang="zh-CN" altLang="en-US" dirty="0"/>
              <a:t>例题：</a:t>
            </a:r>
            <a:r>
              <a:rPr lang="zh-CN" altLang="en-US" sz="2000" dirty="0"/>
              <a:t>有</a:t>
            </a:r>
            <a:r>
              <a:rPr lang="en-US" altLang="zh-CN" sz="2000" dirty="0"/>
              <a:t>15</a:t>
            </a:r>
            <a:r>
              <a:rPr lang="zh-CN" altLang="en-US" sz="2000" dirty="0"/>
              <a:t>个二维样本，求模糊</a:t>
            </a:r>
            <a:r>
              <a:rPr lang="en-US" altLang="zh-CN" sz="2000" dirty="0"/>
              <a:t>k</a:t>
            </a:r>
            <a:r>
              <a:rPr lang="zh-CN" altLang="en-US" sz="2000" dirty="0"/>
              <a:t>均值聚类结果</a:t>
            </a:r>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58</a:t>
            </a:fld>
            <a:endParaRPr lang="en-US" altLang="zh-CN" dirty="0"/>
          </a:p>
        </p:txBody>
      </p:sp>
      <p:sp>
        <p:nvSpPr>
          <p:cNvPr id="5" name="矩形 4"/>
          <p:cNvSpPr/>
          <p:nvPr/>
        </p:nvSpPr>
        <p:spPr>
          <a:xfrm>
            <a:off x="2063553" y="1725966"/>
            <a:ext cx="7451079" cy="707886"/>
          </a:xfrm>
          <a:prstGeom prst="rect">
            <a:avLst/>
          </a:prstGeom>
        </p:spPr>
        <p:txBody>
          <a:bodyPr wrap="none">
            <a:spAutoFit/>
          </a:bodyPr>
          <a:lstStyle/>
          <a:p>
            <a:r>
              <a:rPr lang="zh-CN" altLang="en-US" sz="2000" dirty="0"/>
              <a:t>按照</a:t>
            </a:r>
            <a:r>
              <a:rPr lang="en-US" altLang="zh-CN" sz="2000" dirty="0"/>
              <a:t>Fuzzy k-Means</a:t>
            </a:r>
            <a:r>
              <a:rPr lang="zh-CN" altLang="en-US" sz="2000" dirty="0"/>
              <a:t>算法的四个步骤进行运算，迭代</a:t>
            </a:r>
            <a:r>
              <a:rPr lang="en-US" altLang="zh-CN" sz="2000" dirty="0"/>
              <a:t>6</a:t>
            </a:r>
            <a:r>
              <a:rPr lang="zh-CN" altLang="en-US" sz="2000" dirty="0"/>
              <a:t>次后停止。</a:t>
            </a:r>
            <a:endParaRPr lang="en-US" altLang="zh-CN" sz="2000" dirty="0"/>
          </a:p>
          <a:p>
            <a:r>
              <a:rPr lang="zh-CN" altLang="en-US" sz="2000" dirty="0"/>
              <a:t>最后的隶属度矩阵</a:t>
            </a:r>
            <a:r>
              <a:rPr lang="en-US" altLang="zh-CN" sz="2000" dirty="0"/>
              <a:t>U</a:t>
            </a:r>
            <a:r>
              <a:rPr lang="zh-CN" altLang="en-US" sz="2000" dirty="0"/>
              <a:t>如下</a:t>
            </a:r>
            <a:r>
              <a:rPr lang="zh-TW" altLang="en-US" sz="2000" dirty="0"/>
              <a:t> </a:t>
            </a:r>
            <a:endParaRPr lang="zh-CN" altLang="en-US" sz="2000" dirty="0"/>
          </a:p>
        </p:txBody>
      </p:sp>
      <p:pic>
        <p:nvPicPr>
          <p:cNvPr id="11" name="图片 10"/>
          <p:cNvPicPr>
            <a:picLocks noChangeAspect="1"/>
          </p:cNvPicPr>
          <p:nvPr/>
        </p:nvPicPr>
        <p:blipFill>
          <a:blip r:embed="rId2"/>
          <a:stretch>
            <a:fillRect/>
          </a:stretch>
        </p:blipFill>
        <p:spPr>
          <a:xfrm>
            <a:off x="1524000" y="2482875"/>
            <a:ext cx="9144000" cy="961007"/>
          </a:xfrm>
          <a:prstGeom prst="rect">
            <a:avLst/>
          </a:prstGeom>
        </p:spPr>
      </p:pic>
      <p:pic>
        <p:nvPicPr>
          <p:cNvPr id="12" name="图片 11"/>
          <p:cNvPicPr>
            <a:picLocks noChangeAspect="1"/>
          </p:cNvPicPr>
          <p:nvPr/>
        </p:nvPicPr>
        <p:blipFill>
          <a:blip r:embed="rId3"/>
          <a:stretch>
            <a:fillRect/>
          </a:stretch>
        </p:blipFill>
        <p:spPr>
          <a:xfrm>
            <a:off x="1828800" y="3493203"/>
            <a:ext cx="5292080" cy="2990372"/>
          </a:xfrm>
          <a:prstGeom prst="rect">
            <a:avLst/>
          </a:prstGeom>
        </p:spPr>
      </p:pic>
      <p:sp>
        <p:nvSpPr>
          <p:cNvPr id="13" name="矩形 12"/>
          <p:cNvSpPr/>
          <p:nvPr/>
        </p:nvSpPr>
        <p:spPr>
          <a:xfrm>
            <a:off x="6168009" y="3933057"/>
            <a:ext cx="3005951" cy="1015663"/>
          </a:xfrm>
          <a:prstGeom prst="rect">
            <a:avLst/>
          </a:prstGeom>
        </p:spPr>
        <p:txBody>
          <a:bodyPr wrap="none">
            <a:spAutoFit/>
          </a:bodyPr>
          <a:lstStyle/>
          <a:p>
            <a:r>
              <a:rPr lang="zh-CN" altLang="en-US" sz="2000" dirty="0"/>
              <a:t>两个类的中心点坐标为</a:t>
            </a:r>
            <a:r>
              <a:rPr lang="zh-TW" altLang="en-US" sz="2000" dirty="0"/>
              <a:t>：</a:t>
            </a:r>
            <a:endParaRPr lang="en-US" altLang="zh-TW" sz="2000" dirty="0"/>
          </a:p>
          <a:p>
            <a:r>
              <a:rPr lang="en-US" altLang="zh-TW" sz="2000" dirty="0"/>
              <a:t>C</a:t>
            </a:r>
            <a:r>
              <a:rPr lang="en-US" altLang="zh-TW" sz="2000" baseline="-25000" dirty="0"/>
              <a:t>1</a:t>
            </a:r>
            <a:r>
              <a:rPr lang="en-US" altLang="zh-CN" sz="2000" dirty="0"/>
              <a:t>=</a:t>
            </a:r>
            <a:r>
              <a:rPr lang="zh-CN" altLang="en-US" sz="2000" dirty="0"/>
              <a:t>（</a:t>
            </a:r>
            <a:r>
              <a:rPr lang="en-US" altLang="zh-CN" sz="2000" dirty="0"/>
              <a:t>0.88</a:t>
            </a:r>
            <a:r>
              <a:rPr lang="zh-CN" altLang="en-US" sz="2000" dirty="0"/>
              <a:t>，</a:t>
            </a:r>
            <a:r>
              <a:rPr lang="en-US" altLang="zh-CN" sz="2000" dirty="0"/>
              <a:t>2</a:t>
            </a:r>
            <a:r>
              <a:rPr lang="zh-CN" altLang="en-US" sz="2000" dirty="0"/>
              <a:t>）</a:t>
            </a:r>
            <a:endParaRPr lang="en-US" altLang="zh-CN" sz="2000" dirty="0"/>
          </a:p>
          <a:p>
            <a:r>
              <a:rPr lang="en-US" altLang="zh-CN" sz="2000" dirty="0"/>
              <a:t>C</a:t>
            </a:r>
            <a:r>
              <a:rPr lang="en-US" altLang="zh-CN" sz="2000" baseline="-25000" dirty="0"/>
              <a:t>2</a:t>
            </a:r>
            <a:r>
              <a:rPr lang="en-US" altLang="zh-CN" sz="2000" dirty="0"/>
              <a:t>=</a:t>
            </a:r>
            <a:r>
              <a:rPr lang="zh-CN" altLang="en-US" sz="2000" dirty="0"/>
              <a:t>（</a:t>
            </a:r>
            <a:r>
              <a:rPr lang="en-US" altLang="zh-CN" sz="2000" dirty="0"/>
              <a:t>5.14</a:t>
            </a:r>
            <a:r>
              <a:rPr lang="zh-CN" altLang="en-US" sz="2000" dirty="0"/>
              <a:t>，</a:t>
            </a:r>
            <a:r>
              <a:rPr lang="en-US" altLang="zh-CN" sz="2000" dirty="0"/>
              <a:t>2</a:t>
            </a:r>
            <a:r>
              <a:rPr lang="zh-CN" altLang="en-US" sz="2000" dirty="0"/>
              <a:t>）</a:t>
            </a:r>
          </a:p>
        </p:txBody>
      </p:sp>
    </p:spTree>
    <p:extLst>
      <p:ext uri="{BB962C8B-B14F-4D97-AF65-F5344CB8AC3E}">
        <p14:creationId xmlns:p14="http://schemas.microsoft.com/office/powerpoint/2010/main" val="1331102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算法例讲：</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59</a:t>
            </a:fld>
            <a:endParaRPr lang="en-US" altLang="zh-CN" dirty="0"/>
          </a:p>
        </p:txBody>
      </p:sp>
      <p:pic>
        <p:nvPicPr>
          <p:cNvPr id="5" name="图片 4"/>
          <p:cNvPicPr>
            <a:picLocks noChangeAspect="1"/>
          </p:cNvPicPr>
          <p:nvPr/>
        </p:nvPicPr>
        <p:blipFill>
          <a:blip r:embed="rId3"/>
          <a:stretch>
            <a:fillRect/>
          </a:stretch>
        </p:blipFill>
        <p:spPr>
          <a:xfrm>
            <a:off x="1828800" y="1039514"/>
            <a:ext cx="4187319" cy="3181574"/>
          </a:xfrm>
          <a:prstGeom prst="rect">
            <a:avLst/>
          </a:prstGeom>
        </p:spPr>
      </p:pic>
      <p:pic>
        <p:nvPicPr>
          <p:cNvPr id="6" name="图片 5"/>
          <p:cNvPicPr>
            <a:picLocks noChangeAspect="1"/>
          </p:cNvPicPr>
          <p:nvPr/>
        </p:nvPicPr>
        <p:blipFill>
          <a:blip r:embed="rId4"/>
          <a:stretch>
            <a:fillRect/>
          </a:stretch>
        </p:blipFill>
        <p:spPr>
          <a:xfrm>
            <a:off x="6168009" y="1016524"/>
            <a:ext cx="4261565" cy="3498899"/>
          </a:xfrm>
          <a:prstGeom prst="rect">
            <a:avLst/>
          </a:prstGeom>
        </p:spPr>
      </p:pic>
      <p:pic>
        <p:nvPicPr>
          <p:cNvPr id="7" name="图片 6"/>
          <p:cNvPicPr>
            <a:picLocks noChangeAspect="1"/>
          </p:cNvPicPr>
          <p:nvPr/>
        </p:nvPicPr>
        <p:blipFill>
          <a:blip r:embed="rId5"/>
          <a:stretch>
            <a:fillRect/>
          </a:stretch>
        </p:blipFill>
        <p:spPr>
          <a:xfrm>
            <a:off x="2063552" y="4271365"/>
            <a:ext cx="3744416" cy="2415562"/>
          </a:xfrm>
          <a:prstGeom prst="rect">
            <a:avLst/>
          </a:prstGeom>
        </p:spPr>
      </p:pic>
      <p:pic>
        <p:nvPicPr>
          <p:cNvPr id="8" name="图片 7"/>
          <p:cNvPicPr>
            <a:picLocks noChangeAspect="1"/>
          </p:cNvPicPr>
          <p:nvPr/>
        </p:nvPicPr>
        <p:blipFill>
          <a:blip r:embed="rId6"/>
          <a:stretch>
            <a:fillRect/>
          </a:stretch>
        </p:blipFill>
        <p:spPr>
          <a:xfrm>
            <a:off x="5878886" y="4740719"/>
            <a:ext cx="4642866" cy="490240"/>
          </a:xfrm>
          <a:prstGeom prst="rect">
            <a:avLst/>
          </a:prstGeom>
        </p:spPr>
      </p:pic>
      <p:cxnSp>
        <p:nvCxnSpPr>
          <p:cNvPr id="10" name="直接连接符 9"/>
          <p:cNvCxnSpPr/>
          <p:nvPr/>
        </p:nvCxnSpPr>
        <p:spPr>
          <a:xfrm>
            <a:off x="2279576" y="1844824"/>
            <a:ext cx="2664296" cy="0"/>
          </a:xfrm>
          <a:prstGeom prst="line">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351584" y="1556792"/>
            <a:ext cx="3240360" cy="0"/>
          </a:xfrm>
          <a:prstGeom prst="line">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544272" y="1268760"/>
            <a:ext cx="1440160" cy="0"/>
          </a:xfrm>
          <a:prstGeom prst="line">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176120" y="2132856"/>
            <a:ext cx="2160240" cy="0"/>
          </a:xfrm>
          <a:prstGeom prst="line">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392144" y="2708920"/>
            <a:ext cx="1080120" cy="0"/>
          </a:xfrm>
          <a:prstGeom prst="line">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895020" y="5379518"/>
            <a:ext cx="4572000" cy="1323439"/>
          </a:xfrm>
          <a:prstGeom prst="rect">
            <a:avLst/>
          </a:prstGeom>
        </p:spPr>
        <p:txBody>
          <a:bodyPr>
            <a:spAutoFit/>
          </a:bodyPr>
          <a:lstStyle/>
          <a:p>
            <a:r>
              <a:rPr lang="zh-CN" altLang="en-US" sz="1600" b="1" dirty="0">
                <a:latin typeface="宋体" panose="02010600030101010101" pitchFamily="2" charset="-122"/>
                <a:ea typeface="宋体" panose="02010600030101010101" pitchFamily="2" charset="-122"/>
              </a:rPr>
              <a:t>提出了一种基于密度敏感距离度量创建相似度矩阵的算法，密度敏感距离不仅可以考虑全局一致性，而且可以考虑数据分布的局部一致性，使得隶属度矩阵能够更准确地捕获真实数据结构。解决复杂非凸数据的问题，</a:t>
            </a:r>
          </a:p>
        </p:txBody>
      </p:sp>
      <p:cxnSp>
        <p:nvCxnSpPr>
          <p:cNvPr id="22" name="直接连接符 21"/>
          <p:cNvCxnSpPr/>
          <p:nvPr/>
        </p:nvCxnSpPr>
        <p:spPr>
          <a:xfrm>
            <a:off x="6600056" y="5661248"/>
            <a:ext cx="2520280" cy="0"/>
          </a:xfrm>
          <a:prstGeom prst="line">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4439816" y="100877"/>
            <a:ext cx="4572000" cy="646331"/>
          </a:xfrm>
          <a:prstGeom prst="rect">
            <a:avLst/>
          </a:prstGeom>
        </p:spPr>
        <p:txBody>
          <a:bodyPr>
            <a:spAutoFit/>
          </a:bodyPr>
          <a:lstStyle/>
          <a:p>
            <a:r>
              <a:rPr lang="zh-CN" altLang="en-US" dirty="0"/>
              <a:t>王治和 等，基于密度敏感距离的改进模糊 </a:t>
            </a:r>
            <a:r>
              <a:rPr lang="en-US" altLang="zh-CN" dirty="0"/>
              <a:t>C </a:t>
            </a:r>
            <a:r>
              <a:rPr lang="zh-CN" altLang="en-US" dirty="0"/>
              <a:t>均值聚类算法，计算机工程，</a:t>
            </a:r>
            <a:r>
              <a:rPr lang="en-US" altLang="zh-CN" dirty="0"/>
              <a:t>2020-05-11</a:t>
            </a:r>
            <a:endParaRPr lang="zh-CN" altLang="en-US" dirty="0"/>
          </a:p>
        </p:txBody>
      </p:sp>
    </p:spTree>
    <p:extLst>
      <p:ext uri="{BB962C8B-B14F-4D97-AF65-F5344CB8AC3E}">
        <p14:creationId xmlns:p14="http://schemas.microsoft.com/office/powerpoint/2010/main" val="651249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black">
          <a:xfrm>
            <a:off x="327460" y="82565"/>
            <a:ext cx="7704856"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3200">
                <a:solidFill>
                  <a:schemeClr val="tx2"/>
                </a:solidFill>
                <a:latin typeface="Arial" charset="0"/>
              </a:defRPr>
            </a:lvl2pPr>
            <a:lvl3pPr algn="l" rtl="0" eaLnBrk="0" fontAlgn="base" hangingPunct="0">
              <a:spcBef>
                <a:spcPct val="0"/>
              </a:spcBef>
              <a:spcAft>
                <a:spcPct val="0"/>
              </a:spcAft>
              <a:defRPr sz="3200">
                <a:solidFill>
                  <a:schemeClr val="tx2"/>
                </a:solidFill>
                <a:latin typeface="Arial" charset="0"/>
              </a:defRPr>
            </a:lvl3pPr>
            <a:lvl4pPr algn="l" rtl="0" eaLnBrk="0" fontAlgn="base" hangingPunct="0">
              <a:spcBef>
                <a:spcPct val="0"/>
              </a:spcBef>
              <a:spcAft>
                <a:spcPct val="0"/>
              </a:spcAft>
              <a:defRPr sz="3200">
                <a:solidFill>
                  <a:schemeClr val="tx2"/>
                </a:solidFill>
                <a:latin typeface="Arial" charset="0"/>
              </a:defRPr>
            </a:lvl4pPr>
            <a:lvl5pPr algn="l" rtl="0" eaLnBrk="0" fontAlgn="base" hangingPunct="0">
              <a:spcBef>
                <a:spcPct val="0"/>
              </a:spcBef>
              <a:spcAft>
                <a:spcPct val="0"/>
              </a:spcAft>
              <a:defRPr sz="3200">
                <a:solidFill>
                  <a:schemeClr val="tx2"/>
                </a:solidFill>
                <a:latin typeface="Arial" charset="0"/>
              </a:defRPr>
            </a:lvl5pPr>
            <a:lvl6pPr marL="457200" algn="l" rtl="0" eaLnBrk="1" fontAlgn="base" hangingPunct="1">
              <a:spcBef>
                <a:spcPct val="0"/>
              </a:spcBef>
              <a:spcAft>
                <a:spcPct val="0"/>
              </a:spcAft>
              <a:defRPr sz="3200">
                <a:solidFill>
                  <a:schemeClr val="tx2"/>
                </a:solidFill>
                <a:latin typeface="Arial" charset="0"/>
              </a:defRPr>
            </a:lvl6pPr>
            <a:lvl7pPr marL="914400" algn="l" rtl="0" eaLnBrk="1" fontAlgn="base" hangingPunct="1">
              <a:spcBef>
                <a:spcPct val="0"/>
              </a:spcBef>
              <a:spcAft>
                <a:spcPct val="0"/>
              </a:spcAft>
              <a:defRPr sz="3200">
                <a:solidFill>
                  <a:schemeClr val="tx2"/>
                </a:solidFill>
                <a:latin typeface="Arial" charset="0"/>
              </a:defRPr>
            </a:lvl7pPr>
            <a:lvl8pPr marL="1371600" algn="l" rtl="0" eaLnBrk="1" fontAlgn="base" hangingPunct="1">
              <a:spcBef>
                <a:spcPct val="0"/>
              </a:spcBef>
              <a:spcAft>
                <a:spcPct val="0"/>
              </a:spcAft>
              <a:defRPr sz="3200">
                <a:solidFill>
                  <a:schemeClr val="tx2"/>
                </a:solidFill>
                <a:latin typeface="Arial" charset="0"/>
              </a:defRPr>
            </a:lvl8pPr>
            <a:lvl9pPr marL="1828800" algn="l" rtl="0" eaLnBrk="1" fontAlgn="base" hangingPunct="1">
              <a:spcBef>
                <a:spcPct val="0"/>
              </a:spcBef>
              <a:spcAft>
                <a:spcPct val="0"/>
              </a:spcAft>
              <a:defRPr sz="3200">
                <a:solidFill>
                  <a:schemeClr val="tx2"/>
                </a:solidFill>
                <a:latin typeface="Arial" charset="0"/>
              </a:defRPr>
            </a:lvl9pPr>
          </a:lstStyle>
          <a:p>
            <a:pPr lvl="0">
              <a:defRPr/>
            </a:pPr>
            <a:r>
              <a:rPr lang="zh-CN" altLang="en-US" sz="5000" kern="0" dirty="0">
                <a:solidFill>
                  <a:srgbClr val="000000"/>
                </a:solidFill>
              </a:rPr>
              <a:t>什么是</a:t>
            </a:r>
            <a:r>
              <a:rPr lang="zh-CN" altLang="en-US" sz="5000" kern="0" dirty="0">
                <a:solidFill>
                  <a:srgbClr val="FF0000"/>
                </a:solidFill>
              </a:rPr>
              <a:t>模式</a:t>
            </a:r>
            <a:r>
              <a:rPr kumimoji="0" lang="en-US" altLang="zh-CN" sz="5000" b="1" i="0" u="none" strike="noStrike" kern="0" cap="none" spc="0" normalizeH="0" baseline="0" noProof="0" dirty="0">
                <a:ln>
                  <a:noFill/>
                </a:ln>
                <a:solidFill>
                  <a:srgbClr val="FF0000"/>
                </a:solidFill>
                <a:effectLst/>
                <a:uLnTx/>
                <a:uFillTx/>
                <a:latin typeface="黑体" pitchFamily="49" charset="-122"/>
                <a:ea typeface="黑体" pitchFamily="49" charset="-122"/>
                <a:cs typeface="+mj-cs"/>
              </a:rPr>
              <a:t>?</a:t>
            </a:r>
            <a:endParaRPr kumimoji="0" lang="en-US" sz="5000" b="1" i="0" u="none" strike="noStrike" kern="0" cap="none" spc="0" normalizeH="0" baseline="0" noProof="0" dirty="0">
              <a:ln>
                <a:noFill/>
              </a:ln>
              <a:solidFill>
                <a:srgbClr val="FF0000"/>
              </a:solidFill>
              <a:effectLst/>
              <a:uLnTx/>
              <a:uFillTx/>
              <a:latin typeface="黑体" pitchFamily="49" charset="-122"/>
              <a:ea typeface="黑体" pitchFamily="49" charset="-122"/>
              <a:cs typeface="+mj-cs"/>
            </a:endParaRPr>
          </a:p>
        </p:txBody>
      </p:sp>
      <p:pic>
        <p:nvPicPr>
          <p:cNvPr id="9" name="图片 8"/>
          <p:cNvPicPr>
            <a:picLocks noChangeAspect="1"/>
          </p:cNvPicPr>
          <p:nvPr/>
        </p:nvPicPr>
        <p:blipFill>
          <a:blip r:embed="rId2"/>
          <a:stretch>
            <a:fillRect/>
          </a:stretch>
        </p:blipFill>
        <p:spPr>
          <a:xfrm>
            <a:off x="20337" y="6454851"/>
            <a:ext cx="1349719" cy="404664"/>
          </a:xfrm>
          <a:prstGeom prst="rect">
            <a:avLst/>
          </a:prstGeom>
        </p:spPr>
      </p:pic>
      <p:sp>
        <p:nvSpPr>
          <p:cNvPr id="10" name="文本框 9"/>
          <p:cNvSpPr txBox="1"/>
          <p:nvPr/>
        </p:nvSpPr>
        <p:spPr>
          <a:xfrm>
            <a:off x="-24680" y="6436540"/>
            <a:ext cx="5112568"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FF"/>
                </a:solidFill>
                <a:effectLst/>
                <a:uLnTx/>
                <a:uFillTx/>
                <a:latin typeface="Arial" charset="0"/>
                <a:ea typeface="+mn-ea"/>
                <a:cs typeface="+mn-cs"/>
              </a:rPr>
              <a:t>人工智能与自动化学院    </a:t>
            </a:r>
          </a:p>
        </p:txBody>
      </p:sp>
      <p:sp>
        <p:nvSpPr>
          <p:cNvPr id="3" name="灯片编号占位符 2">
            <a:extLst>
              <a:ext uri="{FF2B5EF4-FFF2-40B4-BE49-F238E27FC236}">
                <a16:creationId xmlns:a16="http://schemas.microsoft.com/office/drawing/2014/main" id="{89E48CC0-79A6-4F46-9DBC-B02B83C10A66}"/>
              </a:ext>
            </a:extLst>
          </p:cNvPr>
          <p:cNvSpPr>
            <a:spLocks noGrp="1"/>
          </p:cNvSpPr>
          <p:nvPr>
            <p:ph type="sldNum"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1E287EE-1289-4991-82CE-EFE584F53F4F}" type="slidenum">
              <a:rPr kumimoji="0" lang="en-US" altLang="zh-CN" sz="2000" b="1" i="0" u="none" strike="noStrike" kern="1200" cap="none" spc="0" normalizeH="0" baseline="0" noProof="0" smtClean="0">
                <a:ln>
                  <a:noFill/>
                </a:ln>
                <a:solidFill>
                  <a:srgbClr val="7030A0"/>
                </a:solidFill>
                <a:effectLst/>
                <a:uLnTx/>
                <a:uFillTx/>
                <a:latin typeface="Times New Roman" pitchFamily="18" charset="0"/>
                <a:ea typeface="宋体" charset="-122"/>
                <a:cs typeface="Times New Roman" pitchFamily="18" charset="0"/>
              </a:rPr>
              <a:pPr marL="0" marR="0" lvl="0" indent="0" algn="ctr" defTabSz="914400" rtl="0" eaLnBrk="1" fontAlgn="base" latinLnBrk="0" hangingPunct="1">
                <a:lnSpc>
                  <a:spcPct val="100000"/>
                </a:lnSpc>
                <a:spcBef>
                  <a:spcPct val="0"/>
                </a:spcBef>
                <a:spcAft>
                  <a:spcPct val="0"/>
                </a:spcAft>
                <a:buClrTx/>
                <a:buSzTx/>
                <a:buFontTx/>
                <a:buNone/>
                <a:tabLst/>
                <a:defRPr/>
              </a:pPr>
              <a:t>6</a:t>
            </a:fld>
            <a:endParaRPr kumimoji="0" lang="en-US" altLang="zh-CN" sz="2000" b="1" i="0" u="none" strike="noStrike" kern="1200" cap="none" spc="0" normalizeH="0" baseline="0" noProof="0" dirty="0">
              <a:ln>
                <a:noFill/>
              </a:ln>
              <a:solidFill>
                <a:srgbClr val="7030A0"/>
              </a:solidFill>
              <a:effectLst/>
              <a:uLnTx/>
              <a:uFillTx/>
              <a:latin typeface="Times New Roman" pitchFamily="18" charset="0"/>
              <a:ea typeface="宋体" charset="-122"/>
              <a:cs typeface="Times New Roman" pitchFamily="18" charset="0"/>
            </a:endParaRPr>
          </a:p>
        </p:txBody>
      </p:sp>
      <p:pic>
        <p:nvPicPr>
          <p:cNvPr id="7" name="图片 6">
            <a:extLst>
              <a:ext uri="{FF2B5EF4-FFF2-40B4-BE49-F238E27FC236}">
                <a16:creationId xmlns:a16="http://schemas.microsoft.com/office/drawing/2014/main" id="{086F5FB6-9456-4B49-8282-3E4DB9C2E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849" y="1354769"/>
            <a:ext cx="9733944" cy="1648490"/>
          </a:xfrm>
          <a:prstGeom prst="rect">
            <a:avLst/>
          </a:prstGeom>
        </p:spPr>
      </p:pic>
      <p:sp>
        <p:nvSpPr>
          <p:cNvPr id="11" name="Rectangle 4">
            <a:extLst>
              <a:ext uri="{FF2B5EF4-FFF2-40B4-BE49-F238E27FC236}">
                <a16:creationId xmlns:a16="http://schemas.microsoft.com/office/drawing/2014/main" id="{B64489E6-A0EE-4784-9137-567F9624C5AD}"/>
              </a:ext>
            </a:extLst>
          </p:cNvPr>
          <p:cNvSpPr txBox="1">
            <a:spLocks noChangeArrowheads="1"/>
          </p:cNvSpPr>
          <p:nvPr/>
        </p:nvSpPr>
        <p:spPr bwMode="auto">
          <a:xfrm>
            <a:off x="244744" y="3400004"/>
            <a:ext cx="11947255" cy="1938992"/>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lvl1pPr algn="ctr" rtl="0" eaLnBrk="0" fontAlgn="base" hangingPunct="0">
              <a:spcBef>
                <a:spcPct val="0"/>
              </a:spcBef>
              <a:spcAft>
                <a:spcPct val="0"/>
              </a:spcAft>
              <a:defRPr sz="4400">
                <a:solidFill>
                  <a:srgbClr val="FFFF66"/>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000">
                <a:solidFill>
                  <a:srgbClr val="FFFF66"/>
                </a:solidFill>
                <a:effectLst>
                  <a:outerShdw blurRad="38100" dist="38100" dir="2700000" algn="tl">
                    <a:srgbClr val="000000"/>
                  </a:outerShdw>
                </a:effectLst>
                <a:latin typeface="Tahoma" pitchFamily="34" charset="0"/>
                <a:cs typeface="Times New Roman" pitchFamily="18" charset="0"/>
              </a:defRPr>
            </a:lvl2pPr>
            <a:lvl3pPr algn="ctr" rtl="0" eaLnBrk="0" fontAlgn="base" hangingPunct="0">
              <a:spcBef>
                <a:spcPct val="0"/>
              </a:spcBef>
              <a:spcAft>
                <a:spcPct val="0"/>
              </a:spcAft>
              <a:defRPr sz="4000">
                <a:solidFill>
                  <a:srgbClr val="FFFF66"/>
                </a:solidFill>
                <a:effectLst>
                  <a:outerShdw blurRad="38100" dist="38100" dir="2700000" algn="tl">
                    <a:srgbClr val="000000"/>
                  </a:outerShdw>
                </a:effectLst>
                <a:latin typeface="Tahoma" pitchFamily="34" charset="0"/>
                <a:cs typeface="Times New Roman" pitchFamily="18" charset="0"/>
              </a:defRPr>
            </a:lvl3pPr>
            <a:lvl4pPr algn="ctr" rtl="0" eaLnBrk="0" fontAlgn="base" hangingPunct="0">
              <a:spcBef>
                <a:spcPct val="0"/>
              </a:spcBef>
              <a:spcAft>
                <a:spcPct val="0"/>
              </a:spcAft>
              <a:defRPr sz="4000">
                <a:solidFill>
                  <a:srgbClr val="FFFF66"/>
                </a:solidFill>
                <a:effectLst>
                  <a:outerShdw blurRad="38100" dist="38100" dir="2700000" algn="tl">
                    <a:srgbClr val="000000"/>
                  </a:outerShdw>
                </a:effectLst>
                <a:latin typeface="Tahoma" pitchFamily="34" charset="0"/>
                <a:cs typeface="Times New Roman" pitchFamily="18" charset="0"/>
              </a:defRPr>
            </a:lvl4pPr>
            <a:lvl5pPr algn="ctr" rtl="0" eaLnBrk="0" fontAlgn="base" hangingPunct="0">
              <a:spcBef>
                <a:spcPct val="0"/>
              </a:spcBef>
              <a:spcAft>
                <a:spcPct val="0"/>
              </a:spcAft>
              <a:defRPr sz="4000">
                <a:solidFill>
                  <a:srgbClr val="FFFF66"/>
                </a:solidFill>
                <a:effectLst>
                  <a:outerShdw blurRad="38100" dist="38100" dir="2700000" algn="tl">
                    <a:srgbClr val="000000"/>
                  </a:outerShdw>
                </a:effectLst>
                <a:latin typeface="Tahoma" pitchFamily="34" charset="0"/>
                <a:cs typeface="Times New Roman" pitchFamily="18" charset="0"/>
              </a:defRPr>
            </a:lvl5pPr>
            <a:lvl6pPr marL="457200" algn="ctr" rtl="0" fontAlgn="base">
              <a:spcBef>
                <a:spcPct val="0"/>
              </a:spcBef>
              <a:spcAft>
                <a:spcPct val="0"/>
              </a:spcAft>
              <a:defRPr sz="4000">
                <a:solidFill>
                  <a:srgbClr val="FFFF66"/>
                </a:solidFill>
                <a:effectLst>
                  <a:outerShdw blurRad="38100" dist="38100" dir="2700000" algn="tl">
                    <a:srgbClr val="000000"/>
                  </a:outerShdw>
                </a:effectLst>
                <a:latin typeface="Tahoma" pitchFamily="34" charset="0"/>
                <a:cs typeface="Times New Roman" pitchFamily="18" charset="0"/>
              </a:defRPr>
            </a:lvl6pPr>
            <a:lvl7pPr marL="914400" algn="ctr" rtl="0" fontAlgn="base">
              <a:spcBef>
                <a:spcPct val="0"/>
              </a:spcBef>
              <a:spcAft>
                <a:spcPct val="0"/>
              </a:spcAft>
              <a:defRPr sz="4000">
                <a:solidFill>
                  <a:srgbClr val="FFFF66"/>
                </a:solidFill>
                <a:effectLst>
                  <a:outerShdw blurRad="38100" dist="38100" dir="2700000" algn="tl">
                    <a:srgbClr val="000000"/>
                  </a:outerShdw>
                </a:effectLst>
                <a:latin typeface="Tahoma" pitchFamily="34" charset="0"/>
                <a:cs typeface="Times New Roman" pitchFamily="18" charset="0"/>
              </a:defRPr>
            </a:lvl7pPr>
            <a:lvl8pPr marL="1371600" algn="ctr" rtl="0" fontAlgn="base">
              <a:spcBef>
                <a:spcPct val="0"/>
              </a:spcBef>
              <a:spcAft>
                <a:spcPct val="0"/>
              </a:spcAft>
              <a:defRPr sz="4000">
                <a:solidFill>
                  <a:srgbClr val="FFFF66"/>
                </a:solidFill>
                <a:effectLst>
                  <a:outerShdw blurRad="38100" dist="38100" dir="2700000" algn="tl">
                    <a:srgbClr val="000000"/>
                  </a:outerShdw>
                </a:effectLst>
                <a:latin typeface="Tahoma" pitchFamily="34" charset="0"/>
                <a:cs typeface="Times New Roman" pitchFamily="18" charset="0"/>
              </a:defRPr>
            </a:lvl8pPr>
            <a:lvl9pPr marL="1828800" algn="ctr" rtl="0" fontAlgn="base">
              <a:spcBef>
                <a:spcPct val="0"/>
              </a:spcBef>
              <a:spcAft>
                <a:spcPct val="0"/>
              </a:spcAft>
              <a:defRPr sz="4000">
                <a:solidFill>
                  <a:srgbClr val="FFFF66"/>
                </a:solidFill>
                <a:effectLst>
                  <a:outerShdw blurRad="38100" dist="38100" dir="2700000" algn="tl">
                    <a:srgbClr val="000000"/>
                  </a:outerShdw>
                </a:effectLst>
                <a:latin typeface="Tahoma" pitchFamily="34" charset="0"/>
                <a:cs typeface="Times New Roman" pitchFamily="18" charset="0"/>
              </a:defRPr>
            </a:lvl9pPr>
          </a:lstStyle>
          <a:p>
            <a:pPr algn="just" eaLnBrk="1" hangingPunct="1">
              <a:defRPr/>
            </a:pPr>
            <a:r>
              <a:rPr lang="en-US" altLang="zh-CN" sz="4000" kern="0" dirty="0">
                <a:solidFill>
                  <a:schemeClr val="tx1"/>
                </a:solidFill>
                <a:ea typeface="宋体" pitchFamily="2" charset="-122"/>
              </a:rPr>
              <a:t>A pattern is a </a:t>
            </a:r>
            <a:r>
              <a:rPr lang="en-US" altLang="zh-CN" sz="4000" kern="0" dirty="0">
                <a:solidFill>
                  <a:srgbClr val="FF0000"/>
                </a:solidFill>
                <a:ea typeface="宋体" pitchFamily="2" charset="-122"/>
              </a:rPr>
              <a:t>regularity</a:t>
            </a:r>
            <a:r>
              <a:rPr lang="en-US" altLang="zh-CN" sz="4000" kern="0" dirty="0">
                <a:solidFill>
                  <a:schemeClr val="tx1"/>
                </a:solidFill>
                <a:ea typeface="宋体" pitchFamily="2" charset="-122"/>
              </a:rPr>
              <a:t> in the world, man-made design, or abstract ideas. As such, the elements of a pattern </a:t>
            </a:r>
            <a:r>
              <a:rPr lang="en-US" altLang="zh-CN" sz="4000" kern="0" dirty="0">
                <a:solidFill>
                  <a:srgbClr val="FF0000"/>
                </a:solidFill>
                <a:ea typeface="宋体" pitchFamily="2" charset="-122"/>
              </a:rPr>
              <a:t>repeat</a:t>
            </a:r>
            <a:r>
              <a:rPr lang="en-US" altLang="zh-CN" sz="4000" kern="0" dirty="0">
                <a:solidFill>
                  <a:schemeClr val="tx1"/>
                </a:solidFill>
                <a:ea typeface="宋体" pitchFamily="2" charset="-122"/>
              </a:rPr>
              <a:t> in a </a:t>
            </a:r>
            <a:r>
              <a:rPr lang="en-US" altLang="zh-CN" sz="4000" kern="0" dirty="0">
                <a:solidFill>
                  <a:srgbClr val="FF0000"/>
                </a:solidFill>
                <a:ea typeface="宋体" pitchFamily="2" charset="-122"/>
              </a:rPr>
              <a:t>predictable</a:t>
            </a:r>
            <a:r>
              <a:rPr lang="en-US" altLang="zh-CN" sz="4000" kern="0" dirty="0">
                <a:solidFill>
                  <a:schemeClr val="tx1"/>
                </a:solidFill>
                <a:ea typeface="宋体" pitchFamily="2" charset="-122"/>
              </a:rPr>
              <a:t> manner.</a:t>
            </a:r>
          </a:p>
        </p:txBody>
      </p:sp>
    </p:spTree>
    <p:extLst>
      <p:ext uri="{BB962C8B-B14F-4D97-AF65-F5344CB8AC3E}">
        <p14:creationId xmlns:p14="http://schemas.microsoft.com/office/powerpoint/2010/main" val="13499342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算法例讲：</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60</a:t>
            </a:fld>
            <a:endParaRPr lang="en-US" altLang="zh-CN" dirty="0"/>
          </a:p>
        </p:txBody>
      </p:sp>
      <p:pic>
        <p:nvPicPr>
          <p:cNvPr id="5" name="图片 4"/>
          <p:cNvPicPr>
            <a:picLocks noChangeAspect="1"/>
          </p:cNvPicPr>
          <p:nvPr/>
        </p:nvPicPr>
        <p:blipFill>
          <a:blip r:embed="rId3"/>
          <a:stretch>
            <a:fillRect/>
          </a:stretch>
        </p:blipFill>
        <p:spPr>
          <a:xfrm>
            <a:off x="1559124" y="1035556"/>
            <a:ext cx="4536876" cy="2177420"/>
          </a:xfrm>
          <a:prstGeom prst="rect">
            <a:avLst/>
          </a:prstGeom>
        </p:spPr>
      </p:pic>
      <p:sp>
        <p:nvSpPr>
          <p:cNvPr id="6" name="矩形 5"/>
          <p:cNvSpPr/>
          <p:nvPr/>
        </p:nvSpPr>
        <p:spPr>
          <a:xfrm>
            <a:off x="4439816" y="100877"/>
            <a:ext cx="4572000" cy="646331"/>
          </a:xfrm>
          <a:prstGeom prst="rect">
            <a:avLst/>
          </a:prstGeom>
        </p:spPr>
        <p:txBody>
          <a:bodyPr>
            <a:spAutoFit/>
          </a:bodyPr>
          <a:lstStyle/>
          <a:p>
            <a:r>
              <a:rPr lang="zh-CN" altLang="en-US" dirty="0"/>
              <a:t>王治和 等，基于密度敏感距离的改进模糊 </a:t>
            </a:r>
            <a:r>
              <a:rPr lang="en-US" altLang="zh-CN" dirty="0"/>
              <a:t>C </a:t>
            </a:r>
            <a:r>
              <a:rPr lang="zh-CN" altLang="en-US" dirty="0"/>
              <a:t>均值聚类算法，计算机工程，</a:t>
            </a:r>
            <a:r>
              <a:rPr lang="en-US" altLang="zh-CN" dirty="0"/>
              <a:t>2020-05-11</a:t>
            </a:r>
            <a:endParaRPr lang="zh-CN" altLang="en-US" dirty="0"/>
          </a:p>
        </p:txBody>
      </p:sp>
      <p:pic>
        <p:nvPicPr>
          <p:cNvPr id="7" name="图片 6"/>
          <p:cNvPicPr>
            <a:picLocks noChangeAspect="1"/>
          </p:cNvPicPr>
          <p:nvPr/>
        </p:nvPicPr>
        <p:blipFill>
          <a:blip r:embed="rId4"/>
          <a:stretch>
            <a:fillRect/>
          </a:stretch>
        </p:blipFill>
        <p:spPr>
          <a:xfrm>
            <a:off x="1661742" y="3244220"/>
            <a:ext cx="4434259" cy="3137108"/>
          </a:xfrm>
          <a:prstGeom prst="rect">
            <a:avLst/>
          </a:prstGeom>
        </p:spPr>
      </p:pic>
      <p:pic>
        <p:nvPicPr>
          <p:cNvPr id="8" name="图片 7"/>
          <p:cNvPicPr>
            <a:picLocks noChangeAspect="1"/>
          </p:cNvPicPr>
          <p:nvPr/>
        </p:nvPicPr>
        <p:blipFill>
          <a:blip r:embed="rId5"/>
          <a:stretch>
            <a:fillRect/>
          </a:stretch>
        </p:blipFill>
        <p:spPr>
          <a:xfrm>
            <a:off x="6096000" y="908720"/>
            <a:ext cx="4536504" cy="2270324"/>
          </a:xfrm>
          <a:prstGeom prst="rect">
            <a:avLst/>
          </a:prstGeom>
        </p:spPr>
      </p:pic>
      <p:pic>
        <p:nvPicPr>
          <p:cNvPr id="10" name="图片 9"/>
          <p:cNvPicPr>
            <a:picLocks noChangeAspect="1"/>
          </p:cNvPicPr>
          <p:nvPr/>
        </p:nvPicPr>
        <p:blipFill>
          <a:blip r:embed="rId6"/>
          <a:stretch>
            <a:fillRect/>
          </a:stretch>
        </p:blipFill>
        <p:spPr>
          <a:xfrm>
            <a:off x="6236880" y="3210288"/>
            <a:ext cx="4314541" cy="3607518"/>
          </a:xfrm>
          <a:prstGeom prst="rect">
            <a:avLst/>
          </a:prstGeom>
        </p:spPr>
      </p:pic>
      <p:sp>
        <p:nvSpPr>
          <p:cNvPr id="11" name="椭圆 10"/>
          <p:cNvSpPr/>
          <p:nvPr/>
        </p:nvSpPr>
        <p:spPr>
          <a:xfrm>
            <a:off x="6470173" y="3015432"/>
            <a:ext cx="259766" cy="649188"/>
          </a:xfrm>
          <a:prstGeom prst="ellipse">
            <a:avLst/>
          </a:prstGeom>
          <a:ln>
            <a:solidFill>
              <a:srgbClr val="FF0000"/>
            </a:solidFill>
          </a:ln>
        </p:spPr>
        <p:txBody>
          <a:bodyPr wrap="none" rtlCol="0" anchor="ctr">
            <a:spAutoFit/>
          </a:bodyPr>
          <a:lstStyle/>
          <a:p>
            <a:pPr algn="ctr"/>
            <a:endParaRPr lang="zh-CN" altLang="en-US" sz="2400" kern="100" dirty="0">
              <a:ea typeface="宋体"/>
              <a:cs typeface="Times New Roman"/>
            </a:endParaRPr>
          </a:p>
        </p:txBody>
      </p:sp>
      <p:cxnSp>
        <p:nvCxnSpPr>
          <p:cNvPr id="13" name="直接连接符 12"/>
          <p:cNvCxnSpPr>
            <a:endCxn id="7" idx="3"/>
          </p:cNvCxnSpPr>
          <p:nvPr/>
        </p:nvCxnSpPr>
        <p:spPr>
          <a:xfrm>
            <a:off x="5087888" y="4797152"/>
            <a:ext cx="1008112" cy="15622"/>
          </a:xfrm>
          <a:prstGeom prst="line">
            <a:avLst/>
          </a:prstGeom>
          <a:ln>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775520" y="5085184"/>
            <a:ext cx="2016224" cy="0"/>
          </a:xfrm>
          <a:prstGeom prst="line">
            <a:avLst/>
          </a:prstGeom>
          <a:ln>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8972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61</a:t>
            </a:fld>
            <a:endParaRPr lang="en-US" altLang="zh-CN" dirty="0"/>
          </a:p>
        </p:txBody>
      </p:sp>
      <p:sp>
        <p:nvSpPr>
          <p:cNvPr id="5" name="标题 1"/>
          <p:cNvSpPr txBox="1">
            <a:spLocks/>
          </p:cNvSpPr>
          <p:nvPr/>
        </p:nvSpPr>
        <p:spPr bwMode="black">
          <a:xfrm>
            <a:off x="1828800" y="152401"/>
            <a:ext cx="61722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3200">
                <a:solidFill>
                  <a:schemeClr val="tx2"/>
                </a:solidFill>
                <a:latin typeface="Arial" charset="0"/>
              </a:defRPr>
            </a:lvl2pPr>
            <a:lvl3pPr algn="l" rtl="0" eaLnBrk="0" fontAlgn="base" hangingPunct="0">
              <a:spcBef>
                <a:spcPct val="0"/>
              </a:spcBef>
              <a:spcAft>
                <a:spcPct val="0"/>
              </a:spcAft>
              <a:defRPr sz="3200">
                <a:solidFill>
                  <a:schemeClr val="tx2"/>
                </a:solidFill>
                <a:latin typeface="Arial" charset="0"/>
              </a:defRPr>
            </a:lvl3pPr>
            <a:lvl4pPr algn="l" rtl="0" eaLnBrk="0" fontAlgn="base" hangingPunct="0">
              <a:spcBef>
                <a:spcPct val="0"/>
              </a:spcBef>
              <a:spcAft>
                <a:spcPct val="0"/>
              </a:spcAft>
              <a:defRPr sz="3200">
                <a:solidFill>
                  <a:schemeClr val="tx2"/>
                </a:solidFill>
                <a:latin typeface="Arial" charset="0"/>
              </a:defRPr>
            </a:lvl4pPr>
            <a:lvl5pPr algn="l" rtl="0" eaLnBrk="0" fontAlgn="base" hangingPunct="0">
              <a:spcBef>
                <a:spcPct val="0"/>
              </a:spcBef>
              <a:spcAft>
                <a:spcPct val="0"/>
              </a:spcAft>
              <a:defRPr sz="3200">
                <a:solidFill>
                  <a:schemeClr val="tx2"/>
                </a:solidFill>
                <a:latin typeface="Arial" charset="0"/>
              </a:defRPr>
            </a:lvl5pPr>
            <a:lvl6pPr marL="457200" algn="l" rtl="0" eaLnBrk="1" fontAlgn="base" hangingPunct="1">
              <a:spcBef>
                <a:spcPct val="0"/>
              </a:spcBef>
              <a:spcAft>
                <a:spcPct val="0"/>
              </a:spcAft>
              <a:defRPr sz="3200">
                <a:solidFill>
                  <a:schemeClr val="tx2"/>
                </a:solidFill>
                <a:latin typeface="Arial" charset="0"/>
              </a:defRPr>
            </a:lvl6pPr>
            <a:lvl7pPr marL="914400" algn="l" rtl="0" eaLnBrk="1" fontAlgn="base" hangingPunct="1">
              <a:spcBef>
                <a:spcPct val="0"/>
              </a:spcBef>
              <a:spcAft>
                <a:spcPct val="0"/>
              </a:spcAft>
              <a:defRPr sz="3200">
                <a:solidFill>
                  <a:schemeClr val="tx2"/>
                </a:solidFill>
                <a:latin typeface="Arial" charset="0"/>
              </a:defRPr>
            </a:lvl7pPr>
            <a:lvl8pPr marL="1371600" algn="l" rtl="0" eaLnBrk="1" fontAlgn="base" hangingPunct="1">
              <a:spcBef>
                <a:spcPct val="0"/>
              </a:spcBef>
              <a:spcAft>
                <a:spcPct val="0"/>
              </a:spcAft>
              <a:defRPr sz="3200">
                <a:solidFill>
                  <a:schemeClr val="tx2"/>
                </a:solidFill>
                <a:latin typeface="Arial" charset="0"/>
              </a:defRPr>
            </a:lvl8pPr>
            <a:lvl9pPr marL="1828800" algn="l" rtl="0" eaLnBrk="1" fontAlgn="base" hangingPunct="1">
              <a:spcBef>
                <a:spcPct val="0"/>
              </a:spcBef>
              <a:spcAft>
                <a:spcPct val="0"/>
              </a:spcAft>
              <a:defRPr sz="3200">
                <a:solidFill>
                  <a:schemeClr val="tx2"/>
                </a:solidFill>
                <a:latin typeface="Arial" charset="0"/>
              </a:defRPr>
            </a:lvl9pPr>
          </a:lstStyle>
          <a:p>
            <a:r>
              <a:rPr lang="zh-CN" altLang="en-US" kern="0"/>
              <a:t>算法例讲：</a:t>
            </a:r>
            <a:endParaRPr lang="zh-CN" altLang="en-US" kern="0" dirty="0"/>
          </a:p>
        </p:txBody>
      </p:sp>
      <p:sp>
        <p:nvSpPr>
          <p:cNvPr id="6" name="矩形 5"/>
          <p:cNvSpPr/>
          <p:nvPr/>
        </p:nvSpPr>
        <p:spPr>
          <a:xfrm>
            <a:off x="4439816" y="100877"/>
            <a:ext cx="4572000" cy="646331"/>
          </a:xfrm>
          <a:prstGeom prst="rect">
            <a:avLst/>
          </a:prstGeom>
        </p:spPr>
        <p:txBody>
          <a:bodyPr>
            <a:spAutoFit/>
          </a:bodyPr>
          <a:lstStyle/>
          <a:p>
            <a:r>
              <a:rPr lang="zh-CN" altLang="en-US" dirty="0"/>
              <a:t>王治和 等，基于密度敏感距离的改进模糊 </a:t>
            </a:r>
            <a:r>
              <a:rPr lang="en-US" altLang="zh-CN" dirty="0"/>
              <a:t>C </a:t>
            </a:r>
            <a:r>
              <a:rPr lang="zh-CN" altLang="en-US" dirty="0"/>
              <a:t>均值聚类算法，计算机工程，</a:t>
            </a:r>
            <a:r>
              <a:rPr lang="en-US" altLang="zh-CN" dirty="0"/>
              <a:t>2020-05-11</a:t>
            </a:r>
            <a:endParaRPr lang="zh-CN" altLang="en-US" dirty="0"/>
          </a:p>
        </p:txBody>
      </p:sp>
      <p:pic>
        <p:nvPicPr>
          <p:cNvPr id="7" name="图片 6"/>
          <p:cNvPicPr>
            <a:picLocks noChangeAspect="1"/>
          </p:cNvPicPr>
          <p:nvPr/>
        </p:nvPicPr>
        <p:blipFill>
          <a:blip r:embed="rId3"/>
          <a:stretch>
            <a:fillRect/>
          </a:stretch>
        </p:blipFill>
        <p:spPr>
          <a:xfrm>
            <a:off x="1631504" y="980730"/>
            <a:ext cx="4478596" cy="4320479"/>
          </a:xfrm>
          <a:prstGeom prst="rect">
            <a:avLst/>
          </a:prstGeom>
        </p:spPr>
      </p:pic>
      <p:pic>
        <p:nvPicPr>
          <p:cNvPr id="10" name="图片 9"/>
          <p:cNvPicPr>
            <a:picLocks noChangeAspect="1"/>
          </p:cNvPicPr>
          <p:nvPr/>
        </p:nvPicPr>
        <p:blipFill>
          <a:blip r:embed="rId4"/>
          <a:stretch>
            <a:fillRect/>
          </a:stretch>
        </p:blipFill>
        <p:spPr>
          <a:xfrm>
            <a:off x="1538101" y="5322825"/>
            <a:ext cx="4572000" cy="1289304"/>
          </a:xfrm>
          <a:prstGeom prst="rect">
            <a:avLst/>
          </a:prstGeom>
        </p:spPr>
      </p:pic>
      <p:pic>
        <p:nvPicPr>
          <p:cNvPr id="11" name="图片 10"/>
          <p:cNvPicPr>
            <a:picLocks noChangeAspect="1"/>
          </p:cNvPicPr>
          <p:nvPr/>
        </p:nvPicPr>
        <p:blipFill>
          <a:blip r:embed="rId5"/>
          <a:stretch>
            <a:fillRect/>
          </a:stretch>
        </p:blipFill>
        <p:spPr>
          <a:xfrm>
            <a:off x="6168008" y="980729"/>
            <a:ext cx="4499992" cy="5645444"/>
          </a:xfrm>
          <a:prstGeom prst="rect">
            <a:avLst/>
          </a:prstGeom>
        </p:spPr>
      </p:pic>
      <p:sp>
        <p:nvSpPr>
          <p:cNvPr id="12" name="椭圆 11"/>
          <p:cNvSpPr/>
          <p:nvPr/>
        </p:nvSpPr>
        <p:spPr>
          <a:xfrm>
            <a:off x="8882441" y="5084626"/>
            <a:ext cx="259766" cy="649188"/>
          </a:xfrm>
          <a:prstGeom prst="ellipse">
            <a:avLst/>
          </a:prstGeom>
          <a:ln>
            <a:solidFill>
              <a:srgbClr val="FF0000"/>
            </a:solidFill>
          </a:ln>
        </p:spPr>
        <p:txBody>
          <a:bodyPr wrap="none" rtlCol="0" anchor="ctr">
            <a:spAutoFit/>
          </a:bodyPr>
          <a:lstStyle/>
          <a:p>
            <a:pPr algn="ctr"/>
            <a:endParaRPr lang="zh-CN" altLang="en-US" sz="2400" kern="100" dirty="0">
              <a:ea typeface="宋体"/>
              <a:cs typeface="Times New Roman"/>
            </a:endParaRPr>
          </a:p>
        </p:txBody>
      </p:sp>
      <p:cxnSp>
        <p:nvCxnSpPr>
          <p:cNvPr id="14" name="直接箭头连接符 13"/>
          <p:cNvCxnSpPr/>
          <p:nvPr/>
        </p:nvCxnSpPr>
        <p:spPr>
          <a:xfrm flipV="1">
            <a:off x="8400256" y="5805264"/>
            <a:ext cx="504056" cy="6241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0259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62</a:t>
            </a:fld>
            <a:endParaRPr lang="en-US" altLang="zh-CN" dirty="0"/>
          </a:p>
        </p:txBody>
      </p:sp>
      <p:sp>
        <p:nvSpPr>
          <p:cNvPr id="5" name="标题 1"/>
          <p:cNvSpPr>
            <a:spLocks noGrp="1"/>
          </p:cNvSpPr>
          <p:nvPr>
            <p:ph type="title"/>
          </p:nvPr>
        </p:nvSpPr>
        <p:spPr>
          <a:xfrm>
            <a:off x="1828800" y="152401"/>
            <a:ext cx="6172200" cy="563563"/>
          </a:xfrm>
        </p:spPr>
        <p:txBody>
          <a:bodyPr/>
          <a:lstStyle/>
          <a:p>
            <a:r>
              <a:rPr lang="zh-CN" altLang="en-US" dirty="0"/>
              <a:t>算法例讲：</a:t>
            </a:r>
          </a:p>
        </p:txBody>
      </p:sp>
      <p:sp>
        <p:nvSpPr>
          <p:cNvPr id="6" name="矩形 5"/>
          <p:cNvSpPr/>
          <p:nvPr/>
        </p:nvSpPr>
        <p:spPr>
          <a:xfrm>
            <a:off x="4439816" y="100877"/>
            <a:ext cx="4572000" cy="646331"/>
          </a:xfrm>
          <a:prstGeom prst="rect">
            <a:avLst/>
          </a:prstGeom>
        </p:spPr>
        <p:txBody>
          <a:bodyPr>
            <a:spAutoFit/>
          </a:bodyPr>
          <a:lstStyle/>
          <a:p>
            <a:r>
              <a:rPr lang="zh-CN" altLang="en-US" dirty="0"/>
              <a:t>王治和 等，基于密度敏感距离的改进模糊 </a:t>
            </a:r>
            <a:r>
              <a:rPr lang="en-US" altLang="zh-CN" dirty="0"/>
              <a:t>C </a:t>
            </a:r>
            <a:r>
              <a:rPr lang="zh-CN" altLang="en-US" dirty="0"/>
              <a:t>均值聚类算法，计算机工程，</a:t>
            </a:r>
            <a:r>
              <a:rPr lang="en-US" altLang="zh-CN" dirty="0"/>
              <a:t>2020-05-11</a:t>
            </a:r>
            <a:endParaRPr lang="zh-CN" altLang="en-US" dirty="0"/>
          </a:p>
        </p:txBody>
      </p:sp>
      <p:pic>
        <p:nvPicPr>
          <p:cNvPr id="7" name="图片 6"/>
          <p:cNvPicPr>
            <a:picLocks noChangeAspect="1"/>
          </p:cNvPicPr>
          <p:nvPr/>
        </p:nvPicPr>
        <p:blipFill>
          <a:blip r:embed="rId3"/>
          <a:stretch>
            <a:fillRect/>
          </a:stretch>
        </p:blipFill>
        <p:spPr>
          <a:xfrm>
            <a:off x="1991545" y="1052737"/>
            <a:ext cx="1809763" cy="261939"/>
          </a:xfrm>
          <a:prstGeom prst="rect">
            <a:avLst/>
          </a:prstGeom>
        </p:spPr>
      </p:pic>
      <p:pic>
        <p:nvPicPr>
          <p:cNvPr id="8" name="图片 7"/>
          <p:cNvPicPr>
            <a:picLocks noChangeAspect="1"/>
          </p:cNvPicPr>
          <p:nvPr/>
        </p:nvPicPr>
        <p:blipFill>
          <a:blip r:embed="rId4"/>
          <a:stretch>
            <a:fillRect/>
          </a:stretch>
        </p:blipFill>
        <p:spPr>
          <a:xfrm>
            <a:off x="1631505" y="1313761"/>
            <a:ext cx="4377301" cy="5463303"/>
          </a:xfrm>
          <a:prstGeom prst="rect">
            <a:avLst/>
          </a:prstGeom>
        </p:spPr>
      </p:pic>
      <p:pic>
        <p:nvPicPr>
          <p:cNvPr id="9" name="图片 8"/>
          <p:cNvPicPr>
            <a:picLocks noChangeAspect="1"/>
          </p:cNvPicPr>
          <p:nvPr/>
        </p:nvPicPr>
        <p:blipFill>
          <a:blip r:embed="rId5"/>
          <a:stretch>
            <a:fillRect/>
          </a:stretch>
        </p:blipFill>
        <p:spPr>
          <a:xfrm>
            <a:off x="5951984" y="836713"/>
            <a:ext cx="4716016" cy="2944391"/>
          </a:xfrm>
          <a:prstGeom prst="rect">
            <a:avLst/>
          </a:prstGeom>
        </p:spPr>
      </p:pic>
      <p:pic>
        <p:nvPicPr>
          <p:cNvPr id="10" name="图片 9"/>
          <p:cNvPicPr>
            <a:picLocks noChangeAspect="1"/>
          </p:cNvPicPr>
          <p:nvPr/>
        </p:nvPicPr>
        <p:blipFill>
          <a:blip r:embed="rId6"/>
          <a:stretch>
            <a:fillRect/>
          </a:stretch>
        </p:blipFill>
        <p:spPr>
          <a:xfrm>
            <a:off x="6008805" y="3840032"/>
            <a:ext cx="4659195" cy="2981511"/>
          </a:xfrm>
          <a:prstGeom prst="rect">
            <a:avLst/>
          </a:prstGeom>
        </p:spPr>
      </p:pic>
    </p:spTree>
    <p:extLst>
      <p:ext uri="{BB962C8B-B14F-4D97-AF65-F5344CB8AC3E}">
        <p14:creationId xmlns:p14="http://schemas.microsoft.com/office/powerpoint/2010/main" val="219093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a:t>Ending</a:t>
            </a:r>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63</a:t>
            </a:fld>
            <a:endParaRPr lang="en-US" altLang="zh-CN" dirty="0"/>
          </a:p>
        </p:txBody>
      </p:sp>
    </p:spTree>
    <p:extLst>
      <p:ext uri="{BB962C8B-B14F-4D97-AF65-F5344CB8AC3E}">
        <p14:creationId xmlns:p14="http://schemas.microsoft.com/office/powerpoint/2010/main" val="596199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引言</a:t>
            </a:r>
            <a:endParaRPr lang="zh-CN" altLang="en-US" dirty="0"/>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7</a:t>
            </a:fld>
            <a:endParaRPr lang="en-US" altLang="zh-CN" dirty="0"/>
          </a:p>
        </p:txBody>
      </p:sp>
      <p:pic>
        <p:nvPicPr>
          <p:cNvPr id="9" name="内容占位符 6">
            <a:extLst>
              <a:ext uri="{FF2B5EF4-FFF2-40B4-BE49-F238E27FC236}">
                <a16:creationId xmlns:a16="http://schemas.microsoft.com/office/drawing/2014/main" id="{4A8B660D-3EE1-4979-BB7C-52589BA112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63552" y="1196752"/>
            <a:ext cx="7842250" cy="4867275"/>
          </a:xfrm>
        </p:spPr>
      </p:pic>
      <p:sp>
        <p:nvSpPr>
          <p:cNvPr id="10" name="矩形 5">
            <a:extLst>
              <a:ext uri="{FF2B5EF4-FFF2-40B4-BE49-F238E27FC236}">
                <a16:creationId xmlns:a16="http://schemas.microsoft.com/office/drawing/2014/main" id="{2362D90F-73B1-4309-827B-911983102A1F}"/>
              </a:ext>
            </a:extLst>
          </p:cNvPr>
          <p:cNvSpPr>
            <a:spLocks noChangeArrowheads="1"/>
          </p:cNvSpPr>
          <p:nvPr/>
        </p:nvSpPr>
        <p:spPr bwMode="auto">
          <a:xfrm>
            <a:off x="4799608" y="5960615"/>
            <a:ext cx="25058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CC"/>
              </a:buClr>
              <a:buSzPct val="150000"/>
              <a:buChar char="•"/>
              <a:defRPr sz="2800">
                <a:solidFill>
                  <a:srgbClr val="FFFFCC"/>
                </a:solidFill>
                <a:latin typeface="Arial" panose="020B0604020202020204" pitchFamily="34" charset="0"/>
              </a:defRPr>
            </a:lvl1pPr>
            <a:lvl2pPr marL="742950" indent="-285750">
              <a:spcBef>
                <a:spcPct val="20000"/>
              </a:spcBef>
              <a:buClr>
                <a:srgbClr val="FFFFCC"/>
              </a:buClr>
              <a:buSzPct val="150000"/>
              <a:buChar char="•"/>
              <a:defRPr sz="2400">
                <a:solidFill>
                  <a:srgbClr val="FFFFCC"/>
                </a:solidFill>
                <a:latin typeface="Arial" panose="020B0604020202020204" pitchFamily="34" charset="0"/>
              </a:defRPr>
            </a:lvl2pPr>
            <a:lvl3pPr marL="1143000" indent="-228600">
              <a:spcBef>
                <a:spcPct val="20000"/>
              </a:spcBef>
              <a:buClr>
                <a:srgbClr val="FFFFCC"/>
              </a:buClr>
              <a:buSzPct val="150000"/>
              <a:buChar char="•"/>
              <a:defRPr sz="2000">
                <a:solidFill>
                  <a:srgbClr val="FFFFCC"/>
                </a:solidFill>
                <a:latin typeface="Arial" panose="020B0604020202020204" pitchFamily="34" charset="0"/>
              </a:defRPr>
            </a:lvl3pPr>
            <a:lvl4pPr marL="1600200" indent="-228600">
              <a:spcBef>
                <a:spcPct val="20000"/>
              </a:spcBef>
              <a:buClr>
                <a:srgbClr val="FFFFCC"/>
              </a:buClr>
              <a:buSzPct val="150000"/>
              <a:buChar char="•"/>
              <a:defRPr>
                <a:solidFill>
                  <a:srgbClr val="FFFFCC"/>
                </a:solidFill>
                <a:latin typeface="Arial" panose="020B0604020202020204" pitchFamily="34" charset="0"/>
              </a:defRPr>
            </a:lvl4pPr>
            <a:lvl5pPr marL="2057400" indent="-228600">
              <a:spcBef>
                <a:spcPct val="20000"/>
              </a:spcBef>
              <a:buClr>
                <a:srgbClr val="FFFFCC"/>
              </a:buClr>
              <a:buSzPct val="150000"/>
              <a:buChar char="•"/>
              <a:defRPr>
                <a:solidFill>
                  <a:srgbClr val="FFFFCC"/>
                </a:solidFill>
                <a:latin typeface="Arial" panose="020B0604020202020204" pitchFamily="34" charset="0"/>
              </a:defRPr>
            </a:lvl5pPr>
            <a:lvl6pPr marL="25146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6pPr>
            <a:lvl7pPr marL="29718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7pPr>
            <a:lvl8pPr marL="34290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8pPr>
            <a:lvl9pPr marL="3886200" indent="-228600" eaLnBrk="0" fontAlgn="base" hangingPunct="0">
              <a:spcBef>
                <a:spcPct val="20000"/>
              </a:spcBef>
              <a:spcAft>
                <a:spcPct val="0"/>
              </a:spcAft>
              <a:buClr>
                <a:srgbClr val="FFFFCC"/>
              </a:buClr>
              <a:buSzPct val="150000"/>
              <a:buChar char="•"/>
              <a:defRPr>
                <a:solidFill>
                  <a:srgbClr val="FFFFCC"/>
                </a:solidFill>
                <a:latin typeface="Arial" panose="020B0604020202020204" pitchFamily="34" charset="0"/>
              </a:defRPr>
            </a:lvl9pPr>
          </a:lstStyle>
          <a:p>
            <a:pPr>
              <a:spcBef>
                <a:spcPct val="0"/>
              </a:spcBef>
              <a:buClrTx/>
              <a:buSzTx/>
              <a:buFontTx/>
              <a:buNone/>
            </a:pPr>
            <a:r>
              <a:rPr lang="en-US" altLang="zh-CN" sz="3200" b="1" dirty="0">
                <a:solidFill>
                  <a:schemeClr val="tx1"/>
                </a:solidFill>
                <a:ea typeface="宋体" panose="02010600030101010101" pitchFamily="2" charset="-122"/>
              </a:rPr>
              <a:t>Data Mining</a:t>
            </a:r>
            <a:endParaRPr lang="zh-CN" altLang="en-US" sz="3200" b="1" dirty="0">
              <a:solidFill>
                <a:schemeClr val="tx1"/>
              </a:solidFill>
              <a:ea typeface="宋体" panose="02010600030101010101" pitchFamily="2" charset="-122"/>
            </a:endParaRPr>
          </a:p>
        </p:txBody>
      </p:sp>
    </p:spTree>
    <p:extLst>
      <p:ext uri="{BB962C8B-B14F-4D97-AF65-F5344CB8AC3E}">
        <p14:creationId xmlns:p14="http://schemas.microsoft.com/office/powerpoint/2010/main" val="1158257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stretch>
            <a:fillRect/>
          </a:stretch>
        </p:blipFill>
        <p:spPr>
          <a:xfrm>
            <a:off x="1703512" y="1124745"/>
            <a:ext cx="8439212" cy="4124355"/>
          </a:xfrm>
          <a:prstGeom prst="rect">
            <a:avLst/>
          </a:prstGeom>
        </p:spPr>
      </p:pic>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8</a:t>
            </a:fld>
            <a:endParaRPr lang="en-US" altLang="zh-CN" dirty="0"/>
          </a:p>
        </p:txBody>
      </p:sp>
      <p:sp>
        <p:nvSpPr>
          <p:cNvPr id="6" name="标题 1"/>
          <p:cNvSpPr txBox="1">
            <a:spLocks/>
          </p:cNvSpPr>
          <p:nvPr/>
        </p:nvSpPr>
        <p:spPr bwMode="black">
          <a:xfrm>
            <a:off x="1919536" y="188641"/>
            <a:ext cx="61722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3200">
                <a:solidFill>
                  <a:schemeClr val="tx2"/>
                </a:solidFill>
                <a:latin typeface="Arial" charset="0"/>
              </a:defRPr>
            </a:lvl2pPr>
            <a:lvl3pPr algn="l" rtl="0" eaLnBrk="0" fontAlgn="base" hangingPunct="0">
              <a:spcBef>
                <a:spcPct val="0"/>
              </a:spcBef>
              <a:spcAft>
                <a:spcPct val="0"/>
              </a:spcAft>
              <a:defRPr sz="3200">
                <a:solidFill>
                  <a:schemeClr val="tx2"/>
                </a:solidFill>
                <a:latin typeface="Arial" charset="0"/>
              </a:defRPr>
            </a:lvl3pPr>
            <a:lvl4pPr algn="l" rtl="0" eaLnBrk="0" fontAlgn="base" hangingPunct="0">
              <a:spcBef>
                <a:spcPct val="0"/>
              </a:spcBef>
              <a:spcAft>
                <a:spcPct val="0"/>
              </a:spcAft>
              <a:defRPr sz="3200">
                <a:solidFill>
                  <a:schemeClr val="tx2"/>
                </a:solidFill>
                <a:latin typeface="Arial" charset="0"/>
              </a:defRPr>
            </a:lvl4pPr>
            <a:lvl5pPr algn="l" rtl="0" eaLnBrk="0" fontAlgn="base" hangingPunct="0">
              <a:spcBef>
                <a:spcPct val="0"/>
              </a:spcBef>
              <a:spcAft>
                <a:spcPct val="0"/>
              </a:spcAft>
              <a:defRPr sz="3200">
                <a:solidFill>
                  <a:schemeClr val="tx2"/>
                </a:solidFill>
                <a:latin typeface="Arial" charset="0"/>
              </a:defRPr>
            </a:lvl5pPr>
            <a:lvl6pPr marL="457200" algn="l" rtl="0" eaLnBrk="1" fontAlgn="base" hangingPunct="1">
              <a:spcBef>
                <a:spcPct val="0"/>
              </a:spcBef>
              <a:spcAft>
                <a:spcPct val="0"/>
              </a:spcAft>
              <a:defRPr sz="3200">
                <a:solidFill>
                  <a:schemeClr val="tx2"/>
                </a:solidFill>
                <a:latin typeface="Arial" charset="0"/>
              </a:defRPr>
            </a:lvl6pPr>
            <a:lvl7pPr marL="914400" algn="l" rtl="0" eaLnBrk="1" fontAlgn="base" hangingPunct="1">
              <a:spcBef>
                <a:spcPct val="0"/>
              </a:spcBef>
              <a:spcAft>
                <a:spcPct val="0"/>
              </a:spcAft>
              <a:defRPr sz="3200">
                <a:solidFill>
                  <a:schemeClr val="tx2"/>
                </a:solidFill>
                <a:latin typeface="Arial" charset="0"/>
              </a:defRPr>
            </a:lvl7pPr>
            <a:lvl8pPr marL="1371600" algn="l" rtl="0" eaLnBrk="1" fontAlgn="base" hangingPunct="1">
              <a:spcBef>
                <a:spcPct val="0"/>
              </a:spcBef>
              <a:spcAft>
                <a:spcPct val="0"/>
              </a:spcAft>
              <a:defRPr sz="3200">
                <a:solidFill>
                  <a:schemeClr val="tx2"/>
                </a:solidFill>
                <a:latin typeface="Arial" charset="0"/>
              </a:defRPr>
            </a:lvl8pPr>
            <a:lvl9pPr marL="1828800" algn="l" rtl="0" eaLnBrk="1" fontAlgn="base" hangingPunct="1">
              <a:spcBef>
                <a:spcPct val="0"/>
              </a:spcBef>
              <a:spcAft>
                <a:spcPct val="0"/>
              </a:spcAft>
              <a:defRPr sz="3200">
                <a:solidFill>
                  <a:schemeClr val="tx2"/>
                </a:solidFill>
                <a:latin typeface="Arial" charset="0"/>
              </a:defRPr>
            </a:lvl9pPr>
          </a:lstStyle>
          <a:p>
            <a:r>
              <a:rPr lang="zh-CN" altLang="zh-CN" kern="0" dirty="0"/>
              <a:t>引言</a:t>
            </a:r>
            <a:endParaRPr lang="zh-CN" altLang="en-US" kern="0" dirty="0"/>
          </a:p>
        </p:txBody>
      </p:sp>
      <p:sp>
        <p:nvSpPr>
          <p:cNvPr id="7" name="矩形 6"/>
          <p:cNvSpPr/>
          <p:nvPr/>
        </p:nvSpPr>
        <p:spPr>
          <a:xfrm>
            <a:off x="2279576" y="5445225"/>
            <a:ext cx="7632848" cy="830997"/>
          </a:xfrm>
          <a:prstGeom prst="rect">
            <a:avLst/>
          </a:prstGeom>
        </p:spPr>
        <p:txBody>
          <a:bodyPr wrap="square">
            <a:spAutoFit/>
          </a:bodyPr>
          <a:lstStyle/>
          <a:p>
            <a:r>
              <a:rPr lang="zh-CN" altLang="en-US" sz="2400" b="1" kern="0" dirty="0">
                <a:latin typeface="宋体" panose="02010600030101010101" pitchFamily="2" charset="-122"/>
                <a:ea typeface="宋体" panose="02010600030101010101" pitchFamily="2" charset="-122"/>
                <a:cs typeface="+mj-cs"/>
              </a:rPr>
              <a:t>聚类其实是模棱两可的事情，聚类结果很大程度取决于事先设定的一些参数，如类别数，初始点等。</a:t>
            </a:r>
          </a:p>
        </p:txBody>
      </p:sp>
    </p:spTree>
    <p:extLst>
      <p:ext uri="{BB962C8B-B14F-4D97-AF65-F5344CB8AC3E}">
        <p14:creationId xmlns:p14="http://schemas.microsoft.com/office/powerpoint/2010/main" val="602229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引言</a:t>
            </a:r>
            <a:endParaRPr lang="zh-CN" altLang="en-US" dirty="0"/>
          </a:p>
        </p:txBody>
      </p:sp>
      <p:sp>
        <p:nvSpPr>
          <p:cNvPr id="3" name="内容占位符 2"/>
          <p:cNvSpPr>
            <a:spLocks noGrp="1"/>
          </p:cNvSpPr>
          <p:nvPr>
            <p:ph idx="1"/>
          </p:nvPr>
        </p:nvSpPr>
        <p:spPr>
          <a:xfrm>
            <a:off x="1919536" y="836712"/>
            <a:ext cx="8587680" cy="5472608"/>
          </a:xfrm>
        </p:spPr>
        <p:txBody>
          <a:bodyPr/>
          <a:lstStyle/>
          <a:p>
            <a:pPr marL="0" indent="0">
              <a:lnSpc>
                <a:spcPct val="150000"/>
              </a:lnSpc>
              <a:buNone/>
            </a:pPr>
            <a:r>
              <a:rPr lang="zh-CN" altLang="en-US" sz="2400" b="1" dirty="0">
                <a:latin typeface="Times New Roman" pitchFamily="18" charset="0"/>
                <a:ea typeface="宋体" pitchFamily="2" charset="-122"/>
                <a:cs typeface="Times New Roman" pitchFamily="18" charset="0"/>
              </a:rPr>
              <a:t>聚类（</a:t>
            </a:r>
            <a:r>
              <a:rPr lang="en-US" altLang="zh-CN" sz="2400" b="1" dirty="0">
                <a:latin typeface="Times New Roman" pitchFamily="18" charset="0"/>
                <a:ea typeface="宋体" pitchFamily="2" charset="-122"/>
                <a:cs typeface="Times New Roman" pitchFamily="18" charset="0"/>
              </a:rPr>
              <a:t>Clustering</a:t>
            </a:r>
            <a:r>
              <a:rPr lang="zh-CN" altLang="en-US" sz="2400" b="1" dirty="0">
                <a:latin typeface="Times New Roman" pitchFamily="18" charset="0"/>
                <a:ea typeface="宋体" pitchFamily="2" charset="-122"/>
                <a:cs typeface="Times New Roman" pitchFamily="18" charset="0"/>
              </a:rPr>
              <a:t>）算法概述</a:t>
            </a:r>
            <a:endParaRPr lang="en-US" altLang="zh-CN" sz="2400" b="1" dirty="0">
              <a:latin typeface="Times New Roman" pitchFamily="18" charset="0"/>
              <a:ea typeface="宋体" pitchFamily="2" charset="-122"/>
              <a:cs typeface="Times New Roman" pitchFamily="18" charset="0"/>
            </a:endParaRPr>
          </a:p>
          <a:p>
            <a:pPr marL="0" indent="0">
              <a:lnSpc>
                <a:spcPct val="150000"/>
              </a:lnSpc>
              <a:buNone/>
            </a:pPr>
            <a:r>
              <a:rPr lang="en-US" altLang="zh-CN" sz="2000" b="1" dirty="0">
                <a:latin typeface="Times New Roman" pitchFamily="18" charset="0"/>
                <a:ea typeface="宋体" pitchFamily="2" charset="-122"/>
                <a:cs typeface="Times New Roman" pitchFamily="18" charset="0"/>
              </a:rPr>
              <a:t>1</a:t>
            </a:r>
            <a:r>
              <a:rPr lang="zh-CN" altLang="en-US" sz="2000" b="1" dirty="0">
                <a:latin typeface="Times New Roman" pitchFamily="18" charset="0"/>
                <a:ea typeface="宋体" pitchFamily="2" charset="-122"/>
                <a:cs typeface="Times New Roman" pitchFamily="18" charset="0"/>
              </a:rPr>
              <a:t>、</a:t>
            </a:r>
            <a:r>
              <a:rPr lang="zh-CN" altLang="en-US" sz="2000" b="1" dirty="0">
                <a:solidFill>
                  <a:srgbClr val="FF0000"/>
                </a:solidFill>
                <a:latin typeface="黑体" panose="02010609060101010101" pitchFamily="49" charset="-122"/>
                <a:ea typeface="黑体" panose="02010609060101010101" pitchFamily="49" charset="-122"/>
                <a:cs typeface="Times New Roman" pitchFamily="18" charset="0"/>
              </a:rPr>
              <a:t>基于层次</a:t>
            </a:r>
            <a:r>
              <a:rPr lang="zh-CN" altLang="en-US" sz="2000" b="1" dirty="0">
                <a:latin typeface="Times New Roman" pitchFamily="18" charset="0"/>
                <a:ea typeface="宋体" pitchFamily="2" charset="-122"/>
                <a:cs typeface="Times New Roman" pitchFamily="18" charset="0"/>
              </a:rPr>
              <a:t>：</a:t>
            </a:r>
            <a:endParaRPr lang="en-US" altLang="zh-CN" sz="2000" b="1" dirty="0">
              <a:latin typeface="Times New Roman" pitchFamily="18" charset="0"/>
              <a:ea typeface="宋体" pitchFamily="2" charset="-122"/>
              <a:cs typeface="Times New Roman" pitchFamily="18" charset="0"/>
            </a:endParaRPr>
          </a:p>
          <a:p>
            <a:pPr marL="0" indent="0">
              <a:lnSpc>
                <a:spcPct val="150000"/>
              </a:lnSpc>
              <a:buNone/>
            </a:pPr>
            <a:r>
              <a:rPr lang="zh-CN" altLang="en-US" sz="2000" b="1" u="sng" dirty="0">
                <a:latin typeface="Times New Roman" pitchFamily="18" charset="0"/>
                <a:ea typeface="宋体" pitchFamily="2" charset="-122"/>
                <a:cs typeface="Times New Roman" pitchFamily="18" charset="0"/>
              </a:rPr>
              <a:t>基于合并的层次聚类：</a:t>
            </a:r>
            <a:r>
              <a:rPr lang="zh-CN" altLang="en-US" sz="2000" b="1" dirty="0">
                <a:latin typeface="Times New Roman" pitchFamily="18" charset="0"/>
                <a:ea typeface="宋体" pitchFamily="2" charset="-122"/>
                <a:cs typeface="Times New Roman" pitchFamily="18" charset="0"/>
              </a:rPr>
              <a:t>一种自底向上的层次聚类算法，从最底层开始，每一次通过合并最相似的聚类来形成上一层次中的聚类。</a:t>
            </a:r>
            <a:endParaRPr lang="en-US" altLang="zh-CN" sz="2000" b="1" dirty="0">
              <a:latin typeface="Times New Roman" pitchFamily="18" charset="0"/>
              <a:ea typeface="宋体" pitchFamily="2" charset="-122"/>
              <a:cs typeface="Times New Roman" pitchFamily="18" charset="0"/>
            </a:endParaRPr>
          </a:p>
          <a:p>
            <a:pPr marL="0" indent="0">
              <a:lnSpc>
                <a:spcPct val="150000"/>
              </a:lnSpc>
              <a:buNone/>
            </a:pPr>
            <a:r>
              <a:rPr lang="zh-CN" altLang="en-US" sz="2000" b="1" dirty="0">
                <a:latin typeface="Times New Roman" pitchFamily="18" charset="0"/>
                <a:ea typeface="宋体" pitchFamily="2" charset="-122"/>
                <a:cs typeface="Times New Roman" pitchFamily="18" charset="0"/>
              </a:rPr>
              <a:t>基于</a:t>
            </a:r>
            <a:r>
              <a:rPr lang="zh-CN" altLang="en-US" sz="2000" b="1" u="sng" dirty="0">
                <a:latin typeface="Times New Roman" pitchFamily="18" charset="0"/>
                <a:ea typeface="宋体" pitchFamily="2" charset="-122"/>
                <a:cs typeface="Times New Roman" pitchFamily="18" charset="0"/>
              </a:rPr>
              <a:t>分裂的层次聚类</a:t>
            </a:r>
            <a:r>
              <a:rPr lang="zh-CN" altLang="en-US" sz="2000" b="1" dirty="0">
                <a:latin typeface="Times New Roman" pitchFamily="18" charset="0"/>
                <a:ea typeface="宋体" pitchFamily="2" charset="-122"/>
                <a:cs typeface="Times New Roman" pitchFamily="18" charset="0"/>
              </a:rPr>
              <a:t>：采用自顶向下的方法，从一个包含全部数据点的聚类开始，然后把根节点分裂为一些子聚类，每个子聚类再递归地继续往下分裂。处理速度很快。主要算法有</a:t>
            </a:r>
            <a:r>
              <a:rPr lang="en-US" altLang="zh-CN" sz="2000" b="1" dirty="0">
                <a:latin typeface="Times New Roman" pitchFamily="18" charset="0"/>
                <a:ea typeface="宋体" pitchFamily="2" charset="-122"/>
                <a:cs typeface="Times New Roman" pitchFamily="18" charset="0"/>
              </a:rPr>
              <a:t>BIRCH</a:t>
            </a:r>
            <a:r>
              <a:rPr lang="zh-CN" altLang="en-US" sz="2000" b="1" dirty="0">
                <a:latin typeface="Times New Roman" pitchFamily="18" charset="0"/>
                <a:ea typeface="宋体" pitchFamily="2" charset="-122"/>
                <a:cs typeface="Times New Roman" pitchFamily="18" charset="0"/>
              </a:rPr>
              <a:t>、</a:t>
            </a:r>
            <a:r>
              <a:rPr lang="en-US" altLang="zh-CN" sz="2000" b="1" dirty="0">
                <a:latin typeface="Times New Roman" pitchFamily="18" charset="0"/>
                <a:ea typeface="宋体" pitchFamily="2" charset="-122"/>
                <a:cs typeface="Times New Roman" pitchFamily="18" charset="0"/>
              </a:rPr>
              <a:t>CURE</a:t>
            </a:r>
            <a:r>
              <a:rPr lang="zh-CN" altLang="en-US" sz="2000" b="1" dirty="0">
                <a:latin typeface="Times New Roman" pitchFamily="18" charset="0"/>
                <a:ea typeface="宋体" pitchFamily="2" charset="-122"/>
                <a:cs typeface="Times New Roman" pitchFamily="18" charset="0"/>
              </a:rPr>
              <a:t>、</a:t>
            </a:r>
            <a:r>
              <a:rPr lang="en-US" altLang="zh-CN" sz="2000" b="1" dirty="0">
                <a:latin typeface="Times New Roman" pitchFamily="18" charset="0"/>
                <a:ea typeface="宋体" pitchFamily="2" charset="-122"/>
                <a:cs typeface="Times New Roman" pitchFamily="18" charset="0"/>
              </a:rPr>
              <a:t>CHAMELEON</a:t>
            </a:r>
            <a:r>
              <a:rPr lang="zh-CN" altLang="en-US" sz="2000" b="1" dirty="0">
                <a:latin typeface="Times New Roman" pitchFamily="18" charset="0"/>
                <a:ea typeface="宋体" pitchFamily="2" charset="-122"/>
                <a:cs typeface="Times New Roman" pitchFamily="18" charset="0"/>
              </a:rPr>
              <a:t>等。</a:t>
            </a:r>
            <a:endParaRPr lang="en-US" altLang="zh-CN" sz="2000" b="1" dirty="0">
              <a:latin typeface="Times New Roman" pitchFamily="18" charset="0"/>
              <a:ea typeface="宋体" pitchFamily="2" charset="-122"/>
              <a:cs typeface="Times New Roman" pitchFamily="18" charset="0"/>
            </a:endParaRPr>
          </a:p>
          <a:p>
            <a:pPr marL="0" indent="0">
              <a:lnSpc>
                <a:spcPct val="150000"/>
              </a:lnSpc>
              <a:buNone/>
            </a:pPr>
            <a:r>
              <a:rPr lang="en-US" altLang="zh-CN" sz="2000" b="1" dirty="0">
                <a:latin typeface="Times New Roman" pitchFamily="18" charset="0"/>
                <a:ea typeface="宋体" pitchFamily="2" charset="-122"/>
                <a:cs typeface="Times New Roman" pitchFamily="18" charset="0"/>
              </a:rPr>
              <a:t>2</a:t>
            </a:r>
            <a:r>
              <a:rPr lang="zh-CN" altLang="en-US" sz="2000" b="1" dirty="0">
                <a:latin typeface="Times New Roman" pitchFamily="18" charset="0"/>
                <a:ea typeface="宋体" pitchFamily="2" charset="-122"/>
                <a:cs typeface="Times New Roman" pitchFamily="18" charset="0"/>
              </a:rPr>
              <a:t>、</a:t>
            </a:r>
            <a:r>
              <a:rPr lang="zh-CN" altLang="en-US" sz="2000" b="1" dirty="0">
                <a:solidFill>
                  <a:srgbClr val="FF0000"/>
                </a:solidFill>
                <a:latin typeface="黑体" panose="02010609060101010101" pitchFamily="49" charset="-122"/>
                <a:ea typeface="黑体" panose="02010609060101010101" pitchFamily="49" charset="-122"/>
                <a:cs typeface="Times New Roman" pitchFamily="18" charset="0"/>
              </a:rPr>
              <a:t>基于划分</a:t>
            </a:r>
            <a:r>
              <a:rPr lang="zh-CN" altLang="en-US" sz="2000" b="1" dirty="0">
                <a:latin typeface="Times New Roman" pitchFamily="18" charset="0"/>
                <a:ea typeface="宋体" pitchFamily="2" charset="-122"/>
                <a:cs typeface="Times New Roman" pitchFamily="18" charset="0"/>
              </a:rPr>
              <a:t>：</a:t>
            </a:r>
            <a:endParaRPr lang="en-US" altLang="zh-CN" sz="2000" b="1" dirty="0">
              <a:latin typeface="Times New Roman" pitchFamily="18" charset="0"/>
              <a:ea typeface="宋体" pitchFamily="2" charset="-122"/>
              <a:cs typeface="Times New Roman" pitchFamily="18" charset="0"/>
            </a:endParaRPr>
          </a:p>
          <a:p>
            <a:pPr marL="0" indent="0">
              <a:lnSpc>
                <a:spcPct val="150000"/>
              </a:lnSpc>
              <a:buNone/>
            </a:pPr>
            <a:r>
              <a:rPr lang="zh-CN" altLang="en-US" sz="2000" b="1" dirty="0">
                <a:latin typeface="Times New Roman" pitchFamily="18" charset="0"/>
                <a:ea typeface="宋体" pitchFamily="2" charset="-122"/>
                <a:cs typeface="Times New Roman" pitchFamily="18" charset="0"/>
              </a:rPr>
              <a:t>先确定最后聚成几类，然后挑选几个点作为初始中心点，再然后给数据点做迭代重置。特点是计算量大，很适合中小规模的数据库中的球状簇。主要算法有</a:t>
            </a:r>
            <a:r>
              <a:rPr lang="en-US" altLang="zh-CN" sz="2000" b="1" dirty="0">
                <a:latin typeface="Times New Roman" pitchFamily="18" charset="0"/>
                <a:ea typeface="宋体" pitchFamily="2" charset="-122"/>
                <a:cs typeface="Times New Roman" pitchFamily="18" charset="0"/>
              </a:rPr>
              <a:t>k-means</a:t>
            </a:r>
            <a:r>
              <a:rPr lang="zh-CN" altLang="en-US" sz="2000" b="1" dirty="0">
                <a:latin typeface="Times New Roman" pitchFamily="18" charset="0"/>
                <a:ea typeface="宋体" pitchFamily="2" charset="-122"/>
                <a:cs typeface="Times New Roman" pitchFamily="18" charset="0"/>
              </a:rPr>
              <a:t>、</a:t>
            </a:r>
            <a:r>
              <a:rPr lang="en-US" altLang="zh-CN" sz="2000" b="1" dirty="0">
                <a:latin typeface="Times New Roman" pitchFamily="18" charset="0"/>
                <a:ea typeface="宋体" pitchFamily="2" charset="-122"/>
                <a:cs typeface="Times New Roman" pitchFamily="18" charset="0"/>
              </a:rPr>
              <a:t>k-</a:t>
            </a:r>
            <a:r>
              <a:rPr lang="en-US" altLang="zh-CN" sz="2000" b="1" dirty="0" err="1">
                <a:latin typeface="Times New Roman" pitchFamily="18" charset="0"/>
                <a:ea typeface="宋体" pitchFamily="2" charset="-122"/>
                <a:cs typeface="Times New Roman" pitchFamily="18" charset="0"/>
              </a:rPr>
              <a:t>medoids</a:t>
            </a:r>
            <a:r>
              <a:rPr lang="zh-CN" altLang="en-US" sz="2000" b="1" dirty="0">
                <a:latin typeface="Times New Roman" pitchFamily="18" charset="0"/>
                <a:ea typeface="宋体" pitchFamily="2" charset="-122"/>
                <a:cs typeface="Times New Roman" pitchFamily="18" charset="0"/>
              </a:rPr>
              <a:t>、</a:t>
            </a:r>
            <a:r>
              <a:rPr lang="en-US" altLang="zh-CN" sz="2000" b="1" dirty="0">
                <a:latin typeface="Times New Roman" pitchFamily="18" charset="0"/>
                <a:ea typeface="宋体" pitchFamily="2" charset="-122"/>
                <a:cs typeface="Times New Roman" pitchFamily="18" charset="0"/>
              </a:rPr>
              <a:t>k-modes</a:t>
            </a:r>
            <a:r>
              <a:rPr lang="zh-CN" altLang="en-US" sz="2000" b="1" dirty="0">
                <a:latin typeface="Times New Roman" pitchFamily="18" charset="0"/>
                <a:ea typeface="宋体" pitchFamily="2" charset="-122"/>
                <a:cs typeface="Times New Roman" pitchFamily="18" charset="0"/>
              </a:rPr>
              <a:t>、</a:t>
            </a:r>
            <a:r>
              <a:rPr lang="en-US" altLang="zh-CN" sz="2000" b="1" dirty="0">
                <a:latin typeface="Times New Roman" pitchFamily="18" charset="0"/>
                <a:ea typeface="宋体" pitchFamily="2" charset="-122"/>
                <a:cs typeface="Times New Roman" pitchFamily="18" charset="0"/>
              </a:rPr>
              <a:t>k-medians</a:t>
            </a:r>
            <a:r>
              <a:rPr lang="zh-CN" altLang="en-US" sz="2000" b="1" dirty="0">
                <a:latin typeface="Times New Roman" pitchFamily="18" charset="0"/>
                <a:ea typeface="宋体" pitchFamily="2" charset="-122"/>
                <a:cs typeface="Times New Roman" pitchFamily="18" charset="0"/>
              </a:rPr>
              <a:t>、</a:t>
            </a:r>
            <a:r>
              <a:rPr lang="en-US" altLang="zh-CN" sz="2000" b="1" dirty="0">
                <a:latin typeface="Times New Roman" pitchFamily="18" charset="0"/>
                <a:ea typeface="宋体" pitchFamily="2" charset="-122"/>
                <a:cs typeface="Times New Roman" pitchFamily="18" charset="0"/>
              </a:rPr>
              <a:t>kernel k-means</a:t>
            </a:r>
            <a:r>
              <a:rPr lang="zh-CN" altLang="en-US" sz="2000" b="1" dirty="0">
                <a:latin typeface="Times New Roman" pitchFamily="18" charset="0"/>
                <a:ea typeface="宋体" pitchFamily="2" charset="-122"/>
                <a:cs typeface="Times New Roman" pitchFamily="18" charset="0"/>
              </a:rPr>
              <a:t>等。</a:t>
            </a:r>
            <a:endParaRPr lang="en-US" altLang="zh-CN" sz="2000" b="1" dirty="0">
              <a:latin typeface="Times New Roman" pitchFamily="18" charset="0"/>
              <a:ea typeface="宋体" pitchFamily="2" charset="-122"/>
              <a:cs typeface="Times New Roman" pitchFamily="18" charset="0"/>
            </a:endParaRPr>
          </a:p>
          <a:p>
            <a:pPr marL="0" indent="0">
              <a:lnSpc>
                <a:spcPct val="150000"/>
              </a:lnSpc>
              <a:buNone/>
            </a:pPr>
            <a:endParaRPr lang="en-US" altLang="zh-CN" sz="2000" b="1" dirty="0">
              <a:latin typeface="Times New Roman" pitchFamily="18" charset="0"/>
              <a:ea typeface="宋体" pitchFamily="2" charset="-122"/>
              <a:cs typeface="Times New Roman" pitchFamily="18" charset="0"/>
            </a:endParaRPr>
          </a:p>
        </p:txBody>
      </p:sp>
      <p:sp>
        <p:nvSpPr>
          <p:cNvPr id="4" name="灯片编号占位符 3"/>
          <p:cNvSpPr>
            <a:spLocks noGrp="1"/>
          </p:cNvSpPr>
          <p:nvPr>
            <p:ph type="sldNum" sz="quarter" idx="11"/>
          </p:nvPr>
        </p:nvSpPr>
        <p:spPr/>
        <p:txBody>
          <a:bodyPr/>
          <a:lstStyle/>
          <a:p>
            <a:pPr>
              <a:defRPr/>
            </a:pPr>
            <a:fld id="{31E287EE-1289-4991-82CE-EFE584F53F4F}" type="slidenum">
              <a:rPr lang="en-US" altLang="zh-CN" smtClean="0"/>
              <a:pPr>
                <a:defRPr/>
              </a:pPr>
              <a:t>9</a:t>
            </a:fld>
            <a:endParaRPr lang="en-US" altLang="zh-CN" dirty="0"/>
          </a:p>
        </p:txBody>
      </p:sp>
    </p:spTree>
    <p:extLst>
      <p:ext uri="{BB962C8B-B14F-4D97-AF65-F5344CB8AC3E}">
        <p14:creationId xmlns:p14="http://schemas.microsoft.com/office/powerpoint/2010/main" val="1952578450"/>
      </p:ext>
    </p:extLst>
  </p:cSld>
  <p:clrMapOvr>
    <a:masterClrMapping/>
  </p:clrMapOvr>
</p:sld>
</file>

<file path=ppt/theme/theme1.xml><?xml version="1.0" encoding="utf-8"?>
<a:theme xmlns:a="http://schemas.openxmlformats.org/drawingml/2006/main" name="589tgp_health_light">
  <a:themeElements>
    <a:clrScheme name="s2 1">
      <a:dk1>
        <a:srgbClr val="000000"/>
      </a:dk1>
      <a:lt1>
        <a:srgbClr val="FFFFFF"/>
      </a:lt1>
      <a:dk2>
        <a:srgbClr val="5EB2B6"/>
      </a:dk2>
      <a:lt2>
        <a:srgbClr val="DED9CC"/>
      </a:lt2>
      <a:accent1>
        <a:srgbClr val="9FD56D"/>
      </a:accent1>
      <a:accent2>
        <a:srgbClr val="F4BC72"/>
      </a:accent2>
      <a:accent3>
        <a:srgbClr val="FFFFFF"/>
      </a:accent3>
      <a:accent4>
        <a:srgbClr val="000000"/>
      </a:accent4>
      <a:accent5>
        <a:srgbClr val="CDE7BA"/>
      </a:accent5>
      <a:accent6>
        <a:srgbClr val="DDAA67"/>
      </a:accent6>
      <a:hlink>
        <a:srgbClr val="F18FAB"/>
      </a:hlink>
      <a:folHlink>
        <a:srgbClr val="84A3E8"/>
      </a:folHlink>
    </a:clrScheme>
    <a:fontScheme name="s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defRPr sz="2400" kern="100" dirty="0" smtClean="0">
            <a:ea typeface="宋体"/>
            <a:cs typeface="Times New Roman"/>
          </a:defRPr>
        </a:defPPr>
      </a:lstStyle>
    </a:spDef>
    <a:lnDef>
      <a:spPr>
        <a:ln>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400" dirty="0" smtClean="0"/>
        </a:defPPr>
      </a:lstStyle>
    </a:txDef>
  </a:objectDefaults>
  <a:extraClrSchemeLst>
    <a:extraClrScheme>
      <a:clrScheme name="s2 1">
        <a:dk1>
          <a:srgbClr val="000000"/>
        </a:dk1>
        <a:lt1>
          <a:srgbClr val="FFFFFF"/>
        </a:lt1>
        <a:dk2>
          <a:srgbClr val="5EB2B6"/>
        </a:dk2>
        <a:lt2>
          <a:srgbClr val="DED9CC"/>
        </a:lt2>
        <a:accent1>
          <a:srgbClr val="9FD56D"/>
        </a:accent1>
        <a:accent2>
          <a:srgbClr val="F4BC72"/>
        </a:accent2>
        <a:accent3>
          <a:srgbClr val="FFFFFF"/>
        </a:accent3>
        <a:accent4>
          <a:srgbClr val="000000"/>
        </a:accent4>
        <a:accent5>
          <a:srgbClr val="CDE7BA"/>
        </a:accent5>
        <a:accent6>
          <a:srgbClr val="DDAA67"/>
        </a:accent6>
        <a:hlink>
          <a:srgbClr val="F18FAB"/>
        </a:hlink>
        <a:folHlink>
          <a:srgbClr val="84A3E8"/>
        </a:folHlink>
      </a:clrScheme>
      <a:clrMap bg1="lt1" tx1="dk1" bg2="lt2" tx2="dk2" accent1="accent1" accent2="accent2" accent3="accent3" accent4="accent4" accent5="accent5" accent6="accent6" hlink="hlink" folHlink="folHlink"/>
    </a:extraClrScheme>
    <a:extraClrScheme>
      <a:clrScheme name="s2 2">
        <a:dk1>
          <a:srgbClr val="000000"/>
        </a:dk1>
        <a:lt1>
          <a:srgbClr val="FFFFFF"/>
        </a:lt1>
        <a:dk2>
          <a:srgbClr val="EA9148"/>
        </a:dk2>
        <a:lt2>
          <a:srgbClr val="DED9CC"/>
        </a:lt2>
        <a:accent1>
          <a:srgbClr val="E878C8"/>
        </a:accent1>
        <a:accent2>
          <a:srgbClr val="7DD7E9"/>
        </a:accent2>
        <a:accent3>
          <a:srgbClr val="FFFFFF"/>
        </a:accent3>
        <a:accent4>
          <a:srgbClr val="000000"/>
        </a:accent4>
        <a:accent5>
          <a:srgbClr val="F2BEE0"/>
        </a:accent5>
        <a:accent6>
          <a:srgbClr val="71C3D3"/>
        </a:accent6>
        <a:hlink>
          <a:srgbClr val="98E8B3"/>
        </a:hlink>
        <a:folHlink>
          <a:srgbClr val="E6C686"/>
        </a:folHlink>
      </a:clrScheme>
      <a:clrMap bg1="lt1" tx1="dk1" bg2="lt2" tx2="dk2" accent1="accent1" accent2="accent2" accent3="accent3" accent4="accent4" accent5="accent5" accent6="accent6" hlink="hlink" folHlink="folHlink"/>
    </a:extraClrScheme>
    <a:extraClrScheme>
      <a:clrScheme name="s2 3">
        <a:dk1>
          <a:srgbClr val="000000"/>
        </a:dk1>
        <a:lt1>
          <a:srgbClr val="FFFFFF"/>
        </a:lt1>
        <a:dk2>
          <a:srgbClr val="C889CD"/>
        </a:dk2>
        <a:lt2>
          <a:srgbClr val="DED9CC"/>
        </a:lt2>
        <a:accent1>
          <a:srgbClr val="72AFD8"/>
        </a:accent1>
        <a:accent2>
          <a:srgbClr val="80CAB1"/>
        </a:accent2>
        <a:accent3>
          <a:srgbClr val="FFFFFF"/>
        </a:accent3>
        <a:accent4>
          <a:srgbClr val="000000"/>
        </a:accent4>
        <a:accent5>
          <a:srgbClr val="BCD4E9"/>
        </a:accent5>
        <a:accent6>
          <a:srgbClr val="73B7A0"/>
        </a:accent6>
        <a:hlink>
          <a:srgbClr val="E1995D"/>
        </a:hlink>
        <a:folHlink>
          <a:srgbClr val="E5879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589tgp_health_light</Template>
  <TotalTime>79088</TotalTime>
  <Words>4262</Words>
  <Application>Microsoft Office PowerPoint</Application>
  <PresentationFormat>宽屏</PresentationFormat>
  <Paragraphs>449</Paragraphs>
  <Slides>63</Slides>
  <Notes>13</Notes>
  <HiddenSlides>21</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63</vt:i4>
      </vt:variant>
    </vt:vector>
  </HeadingPairs>
  <TitlesOfParts>
    <vt:vector size="81" baseType="lpstr">
      <vt:lpstr>-apple-system</vt:lpstr>
      <vt:lpstr>方正姚体</vt:lpstr>
      <vt:lpstr>黑体</vt:lpstr>
      <vt:lpstr>宋体</vt:lpstr>
      <vt:lpstr>微软雅黑</vt:lpstr>
      <vt:lpstr>微软雅黑</vt:lpstr>
      <vt:lpstr>Arial</vt:lpstr>
      <vt:lpstr>Arial</vt:lpstr>
      <vt:lpstr>Calibri</vt:lpstr>
      <vt:lpstr>Cambria Math</vt:lpstr>
      <vt:lpstr>Century Schoolbook</vt:lpstr>
      <vt:lpstr>Courier New</vt:lpstr>
      <vt:lpstr>Symbol</vt:lpstr>
      <vt:lpstr>Times New Roman</vt:lpstr>
      <vt:lpstr>Wingdings</vt:lpstr>
      <vt:lpstr>589tgp_health_light</vt:lpstr>
      <vt:lpstr>位图图像</vt:lpstr>
      <vt:lpstr>Equation</vt:lpstr>
      <vt:lpstr>模式识别与机器学习</vt:lpstr>
      <vt:lpstr>18 聚类分析</vt:lpstr>
      <vt:lpstr>18 聚类分析</vt:lpstr>
      <vt:lpstr>引言</vt:lpstr>
      <vt:lpstr>引言</vt:lpstr>
      <vt:lpstr>PowerPoint 演示文稿</vt:lpstr>
      <vt:lpstr>引言</vt:lpstr>
      <vt:lpstr>PowerPoint 演示文稿</vt:lpstr>
      <vt:lpstr>引言</vt:lpstr>
      <vt:lpstr>引言</vt:lpstr>
      <vt:lpstr>引言</vt:lpstr>
      <vt:lpstr>引言</vt:lpstr>
      <vt:lpstr>引言</vt:lpstr>
      <vt:lpstr>18.1 相似度/距离概念</vt:lpstr>
      <vt:lpstr>18.2相似性测度与聚类准则</vt:lpstr>
      <vt:lpstr>18.2相似性测度与聚类准则</vt:lpstr>
      <vt:lpstr>18.3 基于距离阈值的聚类算法</vt:lpstr>
      <vt:lpstr>18.3 基于距离阈值的聚类算法</vt:lpstr>
      <vt:lpstr>18.3 基于距离阈值的聚类算法</vt:lpstr>
      <vt:lpstr>基于阈值的聚类算法</vt:lpstr>
      <vt:lpstr>18.4 层次聚类算法</vt:lpstr>
      <vt:lpstr>17.1 层次聚类算法</vt:lpstr>
      <vt:lpstr>17.1 层次聚类算法</vt:lpstr>
      <vt:lpstr>18.4 层次聚类算法</vt:lpstr>
      <vt:lpstr>18.4 层次聚类算法</vt:lpstr>
      <vt:lpstr>18.4 层次聚类算法</vt:lpstr>
      <vt:lpstr>18.4 层次聚类算法</vt:lpstr>
      <vt:lpstr>17.1 层次聚类算法</vt:lpstr>
      <vt:lpstr>18.4 层次聚类算法</vt:lpstr>
      <vt:lpstr>18.4 层次聚类算法-实例讲解：</vt:lpstr>
      <vt:lpstr>PowerPoint 演示文稿</vt:lpstr>
      <vt:lpstr>实例讲解：</vt:lpstr>
      <vt:lpstr>实例讲解(续)：</vt:lpstr>
      <vt:lpstr>实例讲解：</vt:lpstr>
      <vt:lpstr>实例讲解（续）：</vt:lpstr>
      <vt:lpstr>实例讲解(续)：</vt:lpstr>
      <vt:lpstr>18.4 层次聚类算法</vt:lpstr>
      <vt:lpstr>18.5 K-均值聚类算法（分割式分类方法）</vt:lpstr>
      <vt:lpstr>18.5 K-均值聚类算法（分割式分类方法）</vt:lpstr>
      <vt:lpstr>18.5 K-均值聚类算法（分割式分类方法）</vt:lpstr>
      <vt:lpstr>18.5 K-均值聚类算法（分割式分类方法）</vt:lpstr>
      <vt:lpstr>18.5 K-均值聚类算法（分割式分类方法）</vt:lpstr>
      <vt:lpstr>18.5 K-均值聚类算法（分割式分类方法）</vt:lpstr>
      <vt:lpstr>18.5 K-均值聚类算法（分割式分类方法）</vt:lpstr>
      <vt:lpstr>18.5 K-均值聚类算法</vt:lpstr>
      <vt:lpstr>18.5 K-均值聚类算法</vt:lpstr>
      <vt:lpstr>18.5 K-均值聚类算法</vt:lpstr>
      <vt:lpstr>18.5 K-均值聚类算法</vt:lpstr>
      <vt:lpstr>18.5 K-均值聚类算法</vt:lpstr>
      <vt:lpstr>算法例讲:基于密度峰值的快速聚类算法（CFSFDP）</vt:lpstr>
      <vt:lpstr>算法例讲:基于密度峰值的快速聚类算法（CFSFDP）</vt:lpstr>
      <vt:lpstr>18.5 模糊K-均值聚类算法</vt:lpstr>
      <vt:lpstr>18.5 模糊K-均值聚类算法</vt:lpstr>
      <vt:lpstr>18.5 模糊K-均值聚类算法</vt:lpstr>
      <vt:lpstr>18.6 基于深度学习的聚类方法</vt:lpstr>
      <vt:lpstr>18.6 基于深度学习的聚类方法</vt:lpstr>
      <vt:lpstr>18.5 模糊K-均值聚类算法</vt:lpstr>
      <vt:lpstr>17.3 模糊K-均值聚类算法</vt:lpstr>
      <vt:lpstr>算法例讲：</vt:lpstr>
      <vt:lpstr>算法例讲：</vt:lpstr>
      <vt:lpstr>PowerPoint 演示文稿</vt:lpstr>
      <vt:lpstr>算法例讲：</vt:lpstr>
      <vt:lpstr>Ending</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Yan-Wu Wang</dc:creator>
  <cp:lastModifiedBy>user</cp:lastModifiedBy>
  <cp:revision>925</cp:revision>
  <dcterms:created xsi:type="dcterms:W3CDTF">2013-04-13T01:42:00Z</dcterms:created>
  <dcterms:modified xsi:type="dcterms:W3CDTF">2024-05-11T03:58:46Z</dcterms:modified>
</cp:coreProperties>
</file>